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image/jpeg" Extension="jpe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80.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Inter Tight Medium"/>
      <p:regular r:id="rId40"/>
      <p:bold r:id="rId41"/>
      <p:italic r:id="rId42"/>
      <p:boldItalic r:id="rId43"/>
    </p:embeddedFont>
    <p:embeddedFont>
      <p:font typeface="Inter SemiBold"/>
      <p:regular r:id="rId44"/>
      <p:bold r:id="rId45"/>
      <p:italic r:id="rId46"/>
      <p:boldItalic r:id="rId47"/>
    </p:embeddedFont>
    <p:embeddedFont>
      <p:font typeface="Inter"/>
      <p:regular r:id="rId48"/>
      <p:bold r:id="rId49"/>
      <p:italic r:id="rId50"/>
      <p:boldItalic r:id="rId51"/>
    </p:embeddedFont>
    <p:embeddedFont>
      <p:font typeface="Inter Tight"/>
      <p:regular r:id="rId52"/>
      <p:bold r:id="rId53"/>
      <p:italic r:id="rId54"/>
      <p:boldItalic r:id="rId55"/>
    </p:embeddedFont>
    <p:embeddedFont>
      <p:font typeface="Inter Medium"/>
      <p:regular r:id="rId56"/>
      <p:bold r:id="rId57"/>
      <p:italic r:id="rId58"/>
      <p:boldItalic r:id="rId59"/>
    </p:embeddedFont>
    <p:embeddedFont>
      <p:font typeface="Inter Tight SemiBold"/>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2">
          <p15:clr>
            <a:srgbClr val="000000"/>
          </p15:clr>
        </p15:guide>
        <p15:guide id="2" pos="216">
          <p15:clr>
            <a:srgbClr val="000000"/>
          </p15:clr>
        </p15:guide>
        <p15:guide id="3" pos="5532">
          <p15:clr>
            <a:srgbClr val="747775"/>
          </p15:clr>
        </p15:guide>
        <p15:guide id="4" orient="horz" pos="553">
          <p15:clr>
            <a:srgbClr val="747775"/>
          </p15:clr>
        </p15:guide>
        <p15:guide id="5" orient="horz" pos="3048">
          <p15:clr>
            <a:srgbClr val="747775"/>
          </p15:clr>
        </p15:guide>
        <p15:guide id="6" pos="359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C7FDA3A-8386-4956-B296-44FDFFB31FE9}">
  <a:tblStyle styleId="{3C7FDA3A-8386-4956-B296-44FDFFB31FE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2" orient="horz"/>
        <p:guide pos="216"/>
        <p:guide pos="5532"/>
        <p:guide pos="553" orient="horz"/>
        <p:guide pos="3048" orient="horz"/>
        <p:guide pos="359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TightMedium-regular.fntdata"/><Relationship Id="rId42" Type="http://schemas.openxmlformats.org/officeDocument/2006/relationships/font" Target="fonts/InterTightMedium-italic.fntdata"/><Relationship Id="rId41" Type="http://schemas.openxmlformats.org/officeDocument/2006/relationships/font" Target="fonts/InterTightMedium-bold.fntdata"/><Relationship Id="rId44" Type="http://schemas.openxmlformats.org/officeDocument/2006/relationships/font" Target="fonts/InterSemiBold-regular.fntdata"/><Relationship Id="rId43" Type="http://schemas.openxmlformats.org/officeDocument/2006/relationships/font" Target="fonts/InterTightMedium-boldItalic.fntdata"/><Relationship Id="rId46" Type="http://schemas.openxmlformats.org/officeDocument/2006/relationships/font" Target="fonts/InterSemiBold-italic.fntdata"/><Relationship Id="rId45" Type="http://schemas.openxmlformats.org/officeDocument/2006/relationships/font" Target="fonts/InterSemi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Inter-regular.fntdata"/><Relationship Id="rId47" Type="http://schemas.openxmlformats.org/officeDocument/2006/relationships/font" Target="fonts/InterSemiBold-boldItalic.fntdata"/><Relationship Id="rId49" Type="http://schemas.openxmlformats.org/officeDocument/2006/relationships/font" Target="fonts/Inter-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InterTightSemiBold-italic.fntdata"/><Relationship Id="rId61" Type="http://schemas.openxmlformats.org/officeDocument/2006/relationships/font" Target="fonts/InterTightSemiBold-bold.fntdata"/><Relationship Id="rId20" Type="http://schemas.openxmlformats.org/officeDocument/2006/relationships/slide" Target="slides/slide14.xml"/><Relationship Id="rId63" Type="http://schemas.openxmlformats.org/officeDocument/2006/relationships/font" Target="fonts/InterTightSemiBold-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InterTightSemiBold-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Inter-boldItalic.fntdata"/><Relationship Id="rId50" Type="http://schemas.openxmlformats.org/officeDocument/2006/relationships/font" Target="fonts/Inter-italic.fntdata"/><Relationship Id="rId53" Type="http://schemas.openxmlformats.org/officeDocument/2006/relationships/font" Target="fonts/InterTight-bold.fntdata"/><Relationship Id="rId52" Type="http://schemas.openxmlformats.org/officeDocument/2006/relationships/font" Target="fonts/InterTight-regular.fntdata"/><Relationship Id="rId11" Type="http://schemas.openxmlformats.org/officeDocument/2006/relationships/slide" Target="slides/slide5.xml"/><Relationship Id="rId55" Type="http://schemas.openxmlformats.org/officeDocument/2006/relationships/font" Target="fonts/InterTight-boldItalic.fntdata"/><Relationship Id="rId10" Type="http://schemas.openxmlformats.org/officeDocument/2006/relationships/slide" Target="slides/slide4.xml"/><Relationship Id="rId54" Type="http://schemas.openxmlformats.org/officeDocument/2006/relationships/font" Target="fonts/InterTight-italic.fntdata"/><Relationship Id="rId13" Type="http://schemas.openxmlformats.org/officeDocument/2006/relationships/slide" Target="slides/slide7.xml"/><Relationship Id="rId57" Type="http://schemas.openxmlformats.org/officeDocument/2006/relationships/font" Target="fonts/InterMedium-bold.fntdata"/><Relationship Id="rId12" Type="http://schemas.openxmlformats.org/officeDocument/2006/relationships/slide" Target="slides/slide6.xml"/><Relationship Id="rId56" Type="http://schemas.openxmlformats.org/officeDocument/2006/relationships/font" Target="fonts/InterMedium-regular.fntdata"/><Relationship Id="rId15" Type="http://schemas.openxmlformats.org/officeDocument/2006/relationships/slide" Target="slides/slide9.xml"/><Relationship Id="rId59" Type="http://schemas.openxmlformats.org/officeDocument/2006/relationships/font" Target="fonts/InterMedium-boldItalic.fntdata"/><Relationship Id="rId14" Type="http://schemas.openxmlformats.org/officeDocument/2006/relationships/slide" Target="slides/slide8.xml"/><Relationship Id="rId58" Type="http://schemas.openxmlformats.org/officeDocument/2006/relationships/font" Target="fonts/InterMedium-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rsonio.com/workforce-pulse/"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p1: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1" name="Google Shape;771;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Set the tone: This deck summarises Workforce Pulse 2025 for HR leaders. It focuses on three converging forces — Decision Intelligence, AI integration, and demographic shifts — and concrete actions for the next 90 days. Designed for a 12–15 minute run-through.</a:t>
            </a:r>
            <a:endParaRPr>
              <a:solidFill>
                <a:schemeClr val="dk1"/>
              </a:solidFill>
            </a:endParaRPr>
          </a:p>
          <a:p>
            <a:pPr indent="0" lvl="0" marL="0" rtl="0" algn="l">
              <a:spcBef>
                <a:spcPts val="0"/>
              </a:spcBef>
              <a:spcAft>
                <a:spcPts val="0"/>
              </a:spcAft>
              <a:buNone/>
            </a:pPr>
            <a:r>
              <a:t/>
            </a:r>
            <a:endParaRPr/>
          </a:p>
        </p:txBody>
      </p:sp>
      <p:sp>
        <p:nvSpPr>
          <p:cNvPr id="772" name="Google Shape;772;p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36448bdc112_3_14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36448bdc112_3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Teams in the ‘sweet spot’ are more likely to report: very high business performance; very high engagement; higher confidence predicting turnover; formal review cycles.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HR is more trusted and valued by the organisation and leadership, showing the cultural payoff of disciplined decision-making.</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1: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5" name="Google Shape;955;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AI is now core to workforce planning: 43% are using AI strategically for this purpose and 64% are assessing AI’s impact on future skills need. 47% plan a higher spend in the next year.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Getting planning wrong cost ~£49.5k on average last year. Advanced decision-makers are also more likely to use predictive analytics regularly.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AI supports turnover prediction (signals from surveys/absence), succession (internal readiness), upskilling (personalised learning paths), and flexible staffing (project-based assembly across locations).</a:t>
            </a:r>
            <a:endParaRPr>
              <a:solidFill>
                <a:schemeClr val="dk1"/>
              </a:solidFill>
            </a:endParaRPr>
          </a:p>
        </p:txBody>
      </p:sp>
      <p:sp>
        <p:nvSpPr>
          <p:cNvPr id="956" name="Google Shape;956;p1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g36448bdc112_3_25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2" name="Google Shape;962;g36448bdc112_3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AI is now core to workforce planning: 43% are using AI strategically for this purpose and 64% are assessing AI’s impact on future skills need. 47% plan a higher spend in the next year.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Getting planning wrong cost ~£49.5k on average last year. Advanced decision-makers are also more likely to use predictive analytics regularly.</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AI supports turnover prediction (signals from surveys/absence), succession (internal readiness), upskilling (personalised learning paths), and flexible staffing (project-based assembly across locations).</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12: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93" name="Google Shape;993;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Adoption snapshot of AI in HR: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Admin automation 46% (frees HR for higher-value work);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Strategic planning 43% (turn hindsight into foresight);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Personalised experiences 41% (drives retention);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Decision-support 40% (cuts costly mistakes);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Recruitment 36% (faster hiring);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Leadership augmentation 33% (multiplies managerial impact).</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solidFill>
                  <a:schemeClr val="dk1"/>
                </a:solidFill>
              </a:rPr>
              <a:t>High performers select more AI use cases on average (3 vs 2) and are more likely to increase AI/automation spend (52% vs 35%). High-performing team leaders are treating AI as a toolkit rather than a one-off solution.</a:t>
            </a:r>
            <a:endParaRPr>
              <a:solidFill>
                <a:schemeClr val="dk1"/>
              </a:solidFill>
            </a:endParaRPr>
          </a:p>
          <a:p>
            <a:pPr indent="0" lvl="0" marL="0" rtl="0" algn="l">
              <a:spcBef>
                <a:spcPts val="0"/>
              </a:spcBef>
              <a:spcAft>
                <a:spcPts val="0"/>
              </a:spcAft>
              <a:buNone/>
            </a:pPr>
            <a:r>
              <a:t/>
            </a:r>
            <a:endParaRPr/>
          </a:p>
        </p:txBody>
      </p:sp>
      <p:sp>
        <p:nvSpPr>
          <p:cNvPr id="994" name="Google Shape;994;p1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36448bdc112_3_36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36448bdc112_3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Adoption snapshot of AI in HR: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Admin automation 46% (frees HR for higher-value work);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Strategic planning 43% (turn hindsight into foresight);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Personalised experiences 41% (drives retention);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Decision-support 40% (cuts costly mistakes);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Recruitment 36% (faster hiring);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Leadership augmentation 33% (multiplies managerial impact).</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High performers select more AI use cases on average (3 vs 2) and are more likely to increase AI/automation spend (52% vs 35%). High-performing team leaders are treating AI as a toolkit rather than a one-off solution.</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36448bdc112_3_7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36448bdc112_3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rPr>
              <a:t>Adoption snapshot of AI in HR: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Admin automation 46% (frees HR for higher-value work);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Strategic planning 43% (turn hindsight into foresight);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Personalised experiences 41% (drives retention);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Decision-support 40% (cuts costly mistakes);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Recruitment 36% (faster hiring);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Leadership augmentation 33% (multiplies managerial impact).</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US" sz="1400">
                <a:solidFill>
                  <a:schemeClr val="dk1"/>
                </a:solidFill>
              </a:rPr>
              <a:t>High performers select more AI use cases on average (3 vs 2) and are more likely to increase AI/automation spend (52% vs 35%). High-performing team leaders are treating AI as a toolkit rather than a one-off solution.</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14: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67" name="Google Shape;1067;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Usage is up: 43% of employees use AI (up from 24% in 2024).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Confidence is reasonably high (66% believe their skills will remain relevant with 49% actively upskilling in AI).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But a support gap persists: only 36% get adequate training; 39% know very little; 44% want more help. Those wanting more support are 35% more likely to be job-hunting — an attrition risk HR leaders can’t afford to ignore.</a:t>
            </a:r>
            <a:endParaRPr>
              <a:solidFill>
                <a:schemeClr val="dk1"/>
              </a:solidFill>
            </a:endParaRPr>
          </a:p>
          <a:p>
            <a:pPr indent="0" lvl="0" marL="0" rtl="0" algn="l">
              <a:spcBef>
                <a:spcPts val="0"/>
              </a:spcBef>
              <a:spcAft>
                <a:spcPts val="0"/>
              </a:spcAft>
              <a:buNone/>
            </a:pPr>
            <a:r>
              <a:t/>
            </a:r>
            <a:endParaRPr/>
          </a:p>
        </p:txBody>
      </p:sp>
      <p:sp>
        <p:nvSpPr>
          <p:cNvPr id="1068" name="Google Shape;1068;p1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g36448bdc112_3_55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74" name="Google Shape;1074;g36448bdc112_3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Usage is up: 43% of employees use AI (up from 24% in 2024).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Confidence is reasonably high (66% believe their skills will remain relevant with 49% actively upskilling in AI).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But a support gap persists: only 36% get adequate training; 39% know very little; 44% want more help. Those wanting more support are 35% more likely to be job-hunting — an attrition risk HR leaders can’t afford to ignore.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p15: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00" name="Google Shape;1100;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t>
            </a:r>
            <a:r>
              <a:rPr lang="en-US"/>
              <a:t>mployees who get adequate training in the use of AI report higher productivity, higher motivation, higher satisfaction with their career development, and greater trust in leadership.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solidFill>
                  <a:schemeClr val="dk1"/>
                </a:solidFill>
              </a:rPr>
              <a:t>Encourage closing the training gap to protect engagement and retention.</a:t>
            </a:r>
            <a:endParaRPr/>
          </a:p>
          <a:p>
            <a:pPr indent="0" lvl="0" marL="0" rtl="0" algn="l">
              <a:spcBef>
                <a:spcPts val="0"/>
              </a:spcBef>
              <a:spcAft>
                <a:spcPts val="0"/>
              </a:spcAft>
              <a:buNone/>
            </a:pPr>
            <a:r>
              <a:t/>
            </a:r>
            <a:endParaRPr/>
          </a:p>
        </p:txBody>
      </p:sp>
      <p:sp>
        <p:nvSpPr>
          <p:cNvPr id="1101" name="Google Shape;1101;p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6448bdc112_3_42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6448bdc112_3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Employees who get adequate training in the use of AI report higher productivity, higher motivation, higher satisfaction with their career development, and greater trust in leadership.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Encourage closing the training gap to protect engagement and retention.</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2: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2" name="Google Shape;782;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We’ll start with the executive summary and business outlook (signs of cautious optimism), then cover the three forces shaping 2025, highlight the most important findings (costs, engagement, AI readiness), and close with a pragmatic checklist.</a:t>
            </a:r>
            <a:endParaRPr>
              <a:solidFill>
                <a:schemeClr val="dk1"/>
              </a:solidFill>
            </a:endParaRPr>
          </a:p>
          <a:p>
            <a:pPr indent="0" lvl="0" marL="0" rtl="0" algn="l">
              <a:spcBef>
                <a:spcPts val="0"/>
              </a:spcBef>
              <a:spcAft>
                <a:spcPts val="0"/>
              </a:spcAft>
              <a:buNone/>
            </a:pPr>
            <a:r>
              <a:t/>
            </a:r>
            <a:endParaRPr/>
          </a:p>
        </p:txBody>
      </p:sp>
      <p:sp>
        <p:nvSpPr>
          <p:cNvPr id="783" name="Google Shape;783;p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16: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9" name="Google Shape;1149;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HR leaders and employees alike are signalling a desire for more skills-based approaches to hiring and job architecture.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With skills shortages remaining top-of-mind for businesses, HR leaders have an opportunity to instil skills-based practices in their hiring, onboarding, and team building. </a:t>
            </a:r>
            <a:endParaRPr/>
          </a:p>
        </p:txBody>
      </p:sp>
      <p:sp>
        <p:nvSpPr>
          <p:cNvPr id="1150" name="Google Shape;1150;p1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36448bdc112_3_55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36448bdc112_3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HR leaders and employees alike are signalling a desire for more skills-based approaches to hiring and job architecture.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With skills shortages remaining top-of-mind for businesses, HR leaders have an opportunity to instil skills-based practices in their hiring, onboarding, and team building.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17: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6" name="Google Shape;1186;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The new demographic reality: the working-age population is shrinking, and knowledge is at risk as older workers retire.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59% of HR leaders say hiring is harder than five years ago; 50% are struggling to fill roles; 36% cite attracting younger talent as the top people challenge; 47% specifically struggle to attract under-30s.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In response, 65% are prioritising entry-level hiring/development and 62% are already adjusting their strategies to better attract this group.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By developing skills-based career paths and offering personalised development opportunities, scaling businesses can compete effectively with larger organisations for Gen Z talent while simultaneously building a loyal workforce aligned with organisational priorities and skill needs.</a:t>
            </a:r>
            <a:endParaRPr>
              <a:solidFill>
                <a:schemeClr val="dk1"/>
              </a:solidFill>
            </a:endParaRPr>
          </a:p>
          <a:p>
            <a:pPr indent="0" lvl="0" marL="0" rtl="0" algn="l">
              <a:spcBef>
                <a:spcPts val="0"/>
              </a:spcBef>
              <a:spcAft>
                <a:spcPts val="0"/>
              </a:spcAft>
              <a:buNone/>
            </a:pPr>
            <a:r>
              <a:t/>
            </a:r>
            <a:endParaRPr/>
          </a:p>
        </p:txBody>
      </p:sp>
      <p:sp>
        <p:nvSpPr>
          <p:cNvPr id="1187" name="Google Shape;1187;p1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36448bdc112_3_56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3" name="Google Shape;1193;g36448bdc112_3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The new demographic reality: the working-age population is shrinking, and knowledge is at risk as older workers retire.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59% of HR leaders say hiring is harder than five years ago; 50% are struggling to fill roles; 36% cite attracting younger talent as the top people challenge; 47% specifically struggle to attract under-30s.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In response, 65% are prioritising entry-level hiring/development and 62% are already adjusting their strategies to better attract this group.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By developing skills-based career paths and offering personalised development opportunities, scaling businesses can compete effectively with larger organisations for Gen Z talent while simultaneously building a loyal workforce aligned with organisational priorities and skill needs.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18: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13" name="Google Shape;1213;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Costs related to these demographic shifts are already material:</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Knowledge loss — 39% faced £10k–£50k; 15% £50k–£100k.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Difficulty attracting talent — 37% faced £10k–£50k; 15% £50k–£100k.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HR teams should take the following actions now to avoid costs associated with knowledge-loss: pair retiring experts with early-career talent; document processes; foster cross-generational mentoring.</a:t>
            </a:r>
            <a:endParaRPr/>
          </a:p>
        </p:txBody>
      </p:sp>
      <p:sp>
        <p:nvSpPr>
          <p:cNvPr id="1214" name="Google Shape;1214;p1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6448bdc112_3_57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6448bdc112_3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Costs related to these demographic shifts are already material:</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Knowledge loss — 39% faced £10k–£50k; 15% £50k–£100k.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Difficulty attracting talent — 37% faced £10k–£50k; 15% £50k–£100k.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HR teams should take the following actions now to avoid costs associated with knowledge-loss: pair retiring experts with early-career talent; document processes; foster cross-generational mentoring.</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p19: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53" name="Google Shape;1253;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a context where hybrid is now the norm, s</a:t>
            </a:r>
            <a:r>
              <a:rPr lang="en-US"/>
              <a:t>mart hybrid working structures — ones where employees are trusted to work well remotely as well as in-office — aren’t just nice-to-haves. They’re strong drivers for both attraction and retention. Yet only 53% say their employer has kept its promises about hybrid working, and less than half (45%) say employees were consulted before decisions were made about hybrid working policies. </a:t>
            </a:r>
            <a:endParaRPr/>
          </a:p>
          <a:p>
            <a:pPr indent="0" lvl="0" marL="0" rtl="0" algn="l">
              <a:spcBef>
                <a:spcPts val="0"/>
              </a:spcBef>
              <a:spcAft>
                <a:spcPts val="0"/>
              </a:spcAft>
              <a:buNone/>
            </a:pPr>
            <a:r>
              <a:t/>
            </a:r>
            <a:endParaRPr/>
          </a:p>
        </p:txBody>
      </p:sp>
      <p:sp>
        <p:nvSpPr>
          <p:cNvPr id="1254" name="Google Shape;1254;p19: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36448bdc112_3_59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60" name="Google Shape;1260;g36448bdc112_3_5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H</a:t>
            </a:r>
            <a:r>
              <a:rPr lang="en-US" sz="1400">
                <a:solidFill>
                  <a:schemeClr val="dk1"/>
                </a:solidFill>
              </a:rPr>
              <a:t>ybrid is now the norm, and smart hybrid working structures — ones where employees are trusted to work well remotely as well as in-office — aren’t just nice-to-haves. They’re strong drivers for both attraction and retention.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Yet only 53% say their employer has kept its promises about hybrid working, and less than half (45%) say employees were consulted before decisions were made about hybrid working policies.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p20: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89" name="Google Shape;1289;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Trust matters.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data shows a strong correlation between employees’ perceptions of being trusted to work remotely or from home and positive outcomes across motivation, productivity, and engagement.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Employees who feel trusted are more than twice as likely to report high motivation (59% vs. 23%) and more than half as likely to report high productivity (69% vs. 42%). They’re also less likely to be looking for a new job in the next year (41% vs. 66%), and significantly more likely to express high trust in both their CEO and HR.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a:t>
            </a:r>
            <a:r>
              <a:rPr lang="en-US"/>
              <a:t>underscores the importance of trust as a key ingredient in successful hybrid teams, and a critical lever for hybrid-native leadership in a year where 39% are reporting engagement dips. </a:t>
            </a:r>
            <a:endParaRPr/>
          </a:p>
          <a:p>
            <a:pPr indent="0" lvl="0" marL="0" rtl="0" algn="l">
              <a:spcBef>
                <a:spcPts val="0"/>
              </a:spcBef>
              <a:spcAft>
                <a:spcPts val="0"/>
              </a:spcAft>
              <a:buNone/>
            </a:pPr>
            <a:r>
              <a:t/>
            </a:r>
            <a:endParaRPr/>
          </a:p>
        </p:txBody>
      </p:sp>
      <p:sp>
        <p:nvSpPr>
          <p:cNvPr id="1290" name="Google Shape;1290;p2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g36448bdc112_3_60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97" name="Google Shape;1297;g36448bdc112_3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Trust matters.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The data shows a strong correlation between employees’ perceptions of being trusted to work remotely or from home and positive outcomes across motivation, productivity, and engagement.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Employees who feel trusted are more than twice as likely to report high motivation (59% vs. 23%) and more than half as likely to report high productivity (69% vs. 42%). They’re also less likely to be looking for a new job in the next year (41% vs. 66%), and significantly more likely to express high trust in both their CEO and HR.</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This underscores the importance of trust as a key ingredient in successful hybrid teams, and a critical lever for hybrid-native leadership in a year where 39% are reporting engagement dips.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3: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0" name="Google Shape;800;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This year isn’t just ‘more change’ — it’s the pace and impact. Decision intelligence, AI, and demographic change are converging and raising the stakes for people decisions.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Decision intelligence moves HR from reactive to predictive; AI is redefining roles, workflows and skills needs; demographic shifts and an aging workforce are reshaping supply, expectations, and urgency around knowledge transfer.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Scaling businesses can outpace larger organisations when HR aligns all of these forces: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DI × AI = AI-enabled decisions</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AI × Demographics = future-proof teams</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Demographics × DI = data-backed talent strategies</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At the centre: predictive, agile drivers of high performance.</a:t>
            </a:r>
            <a:endParaRPr>
              <a:solidFill>
                <a:schemeClr val="dk1"/>
              </a:solidFill>
            </a:endParaRPr>
          </a:p>
          <a:p>
            <a:pPr indent="0" lvl="0" marL="0" rtl="0" algn="l">
              <a:spcBef>
                <a:spcPts val="0"/>
              </a:spcBef>
              <a:spcAft>
                <a:spcPts val="0"/>
              </a:spcAft>
              <a:buNone/>
            </a:pPr>
            <a:r>
              <a:t/>
            </a:r>
            <a:endParaRPr/>
          </a:p>
        </p:txBody>
      </p:sp>
      <p:sp>
        <p:nvSpPr>
          <p:cNvPr id="801" name="Google Shape;801;p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p21: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29" name="Google Shape;1329;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Decision Intelligence: pick one decision area (retention or hiring); define leading indicators; use a simple decision journal to capture data, assumptions, intuition, predicted outcomes; review monthly.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AI enablement: determine baseline usage and upskilling needs across the organisation; roll out foundational training; prioritise 1–2 planning use cases in HR (eg. turnover prediction, skills gap analysis); measure impact on productivity, motivation, trust.</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US">
                <a:solidFill>
                  <a:schemeClr val="dk1"/>
                </a:solidFill>
              </a:rPr>
              <a:t>Skills-first: pilot skills mapping in one function; update job posts/interviews for a skills-first approach; build a capability dashboard from existing data (ie. what skills do you have in your organisation? Where do they sit within teams?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Demographics: set up knowledge-transfer pairs; standardise process documentation to retain institutional knowledge; refresh early-career pathways and Employer Value </a:t>
            </a:r>
            <a:r>
              <a:rPr lang="en-US">
                <a:solidFill>
                  <a:schemeClr val="dk1"/>
                </a:solidFill>
              </a:rPr>
              <a:t>Proposition</a:t>
            </a:r>
            <a:r>
              <a:rPr lang="en-US">
                <a:solidFill>
                  <a:schemeClr val="dk1"/>
                </a:solidFill>
              </a:rPr>
              <a:t> for under-30s.</a:t>
            </a:r>
            <a:endParaRPr>
              <a:solidFill>
                <a:schemeClr val="dk1"/>
              </a:solidFill>
            </a:endParaRPr>
          </a:p>
          <a:p>
            <a:pPr indent="0" lvl="0" marL="0" rtl="0" algn="l">
              <a:spcBef>
                <a:spcPts val="0"/>
              </a:spcBef>
              <a:spcAft>
                <a:spcPts val="0"/>
              </a:spcAft>
              <a:buNone/>
            </a:pPr>
            <a:r>
              <a:t/>
            </a:r>
            <a:endParaRPr/>
          </a:p>
        </p:txBody>
      </p:sp>
      <p:sp>
        <p:nvSpPr>
          <p:cNvPr id="1330" name="Google Shape;1330;p2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g375850dade4_0_4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37" name="Google Shape;1337;g375850dade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Decision Intelligence: pick one decision area (retention or hiring); define leading indicators; use a simple decision journal to capture data, assumptions, intuition, predicted outcomes; review monthly.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AI enablement: determine baseline usage and upskilling needs across the organisation; roll out foundational training; prioritise 1–2 planning use cases in HR (eg. turnover prediction, skills gap analysis); measure impact on productivity, motivation, trust.</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Skills-first: pilot skills mapping in one function; update job posts/interviews for a skills-first approach; build a capability dashboard from existing data (ie. what skills do you have in your organisation? Where do they sit within teams?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Demographics: set up knowledge-transfer pairs; standardise process documentation to retain institutional knowledge; refresh early-career pathways and Employer Value Proposition for under-30s.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7" name="Shape 1377"/>
        <p:cNvGrpSpPr/>
        <p:nvPr/>
      </p:nvGrpSpPr>
      <p:grpSpPr>
        <a:xfrm>
          <a:off x="0" y="0"/>
          <a:ext cx="0" cy="0"/>
          <a:chOff x="0" y="0"/>
          <a:chExt cx="0" cy="0"/>
        </a:xfrm>
      </p:grpSpPr>
      <p:sp>
        <p:nvSpPr>
          <p:cNvPr id="1378" name="Google Shape;1378;g36448bdc112_3_78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79" name="Google Shape;1379;g36448bdc112_3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See the full report </a:t>
            </a:r>
            <a:r>
              <a:rPr lang="en-US" sz="1400" u="sng">
                <a:solidFill>
                  <a:schemeClr val="hlink"/>
                </a:solidFill>
                <a:hlinkClick r:id="rId2"/>
              </a:rPr>
              <a:t>here</a:t>
            </a:r>
            <a:r>
              <a:rPr lang="en-US"/>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5" name="Shape 1385"/>
        <p:cNvGrpSpPr/>
        <p:nvPr/>
      </p:nvGrpSpPr>
      <p:grpSpPr>
        <a:xfrm>
          <a:off x="0" y="0"/>
          <a:ext cx="0" cy="0"/>
          <a:chOff x="0" y="0"/>
          <a:chExt cx="0" cy="0"/>
        </a:xfrm>
      </p:grpSpPr>
      <p:sp>
        <p:nvSpPr>
          <p:cNvPr id="1386" name="Google Shape;1386;g36448bdc112_3_77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87" name="Google Shape;1387;g36448bdc112_3_7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Keep as backup: methodology and maturity detail for Q&amp;A.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4: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7" name="Google Shape;807;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Use these numbers to align the team on core insights of the report: </a:t>
            </a:r>
            <a:endParaRPr/>
          </a:p>
          <a:p>
            <a:pPr indent="-317500" lvl="0" marL="457200" rtl="0" algn="l">
              <a:spcBef>
                <a:spcPts val="0"/>
              </a:spcBef>
              <a:spcAft>
                <a:spcPts val="0"/>
              </a:spcAft>
              <a:buSzPts val="1400"/>
              <a:buChar char="●"/>
            </a:pPr>
            <a:r>
              <a:rPr lang="en-US"/>
              <a:t>Big avoidable costs</a:t>
            </a:r>
            <a:endParaRPr/>
          </a:p>
          <a:p>
            <a:pPr indent="-317500" lvl="0" marL="457200" rtl="0" algn="l">
              <a:spcBef>
                <a:spcPts val="0"/>
              </a:spcBef>
              <a:spcAft>
                <a:spcPts val="0"/>
              </a:spcAft>
              <a:buSzPts val="1400"/>
              <a:buChar char="●"/>
            </a:pPr>
            <a:r>
              <a:rPr lang="en-US"/>
              <a:t>Elevated retention risk</a:t>
            </a:r>
            <a:endParaRPr/>
          </a:p>
          <a:p>
            <a:pPr indent="-317500" lvl="0" marL="457200" rtl="0" algn="l">
              <a:spcBef>
                <a:spcPts val="0"/>
              </a:spcBef>
              <a:spcAft>
                <a:spcPts val="0"/>
              </a:spcAft>
              <a:buSzPts val="1400"/>
              <a:buChar char="●"/>
            </a:pPr>
            <a:r>
              <a:rPr lang="en-US"/>
              <a:t>Engagement concerns</a:t>
            </a:r>
            <a:endParaRPr/>
          </a:p>
          <a:p>
            <a:pPr indent="-317500" lvl="0" marL="457200" rtl="0" algn="l">
              <a:spcBef>
                <a:spcPts val="0"/>
              </a:spcBef>
              <a:spcAft>
                <a:spcPts val="0"/>
              </a:spcAft>
              <a:buSzPts val="1400"/>
              <a:buChar char="●"/>
            </a:pPr>
            <a:r>
              <a:rPr lang="en-US"/>
              <a:t>AI training gap</a:t>
            </a:r>
            <a:endParaRPr/>
          </a:p>
          <a:p>
            <a:pPr indent="-317500" lvl="0" marL="457200" rtl="0" algn="l">
              <a:spcBef>
                <a:spcPts val="0"/>
              </a:spcBef>
              <a:spcAft>
                <a:spcPts val="0"/>
              </a:spcAft>
              <a:buSzPts val="1400"/>
              <a:buChar char="●"/>
            </a:pPr>
            <a:r>
              <a:rPr lang="en-US"/>
              <a:t>HR decision-making gap</a:t>
            </a:r>
            <a:endParaRPr/>
          </a:p>
          <a:p>
            <a:pPr indent="-317500" lvl="0" marL="457200" rtl="0" algn="l">
              <a:spcBef>
                <a:spcPts val="0"/>
              </a:spcBef>
              <a:spcAft>
                <a:spcPts val="0"/>
              </a:spcAft>
              <a:buSzPts val="1400"/>
              <a:buChar char="●"/>
            </a:pPr>
            <a:r>
              <a:rPr lang="en-US"/>
              <a:t>Focus on skills</a:t>
            </a:r>
            <a:endParaRPr/>
          </a:p>
          <a:p>
            <a:pPr indent="-317500" lvl="0" marL="457200" rtl="0" algn="l">
              <a:spcBef>
                <a:spcPts val="0"/>
              </a:spcBef>
              <a:spcAft>
                <a:spcPts val="0"/>
              </a:spcAft>
              <a:buSzPts val="1400"/>
              <a:buChar char="●"/>
            </a:pPr>
            <a:r>
              <a:rPr lang="en-US"/>
              <a:t>Reduced redundancy expectations, leading to the </a:t>
            </a:r>
            <a:r>
              <a:rPr lang="en-US"/>
              <a:t>next</a:t>
            </a:r>
            <a:r>
              <a:rPr lang="en-US"/>
              <a:t> slide explaining cautious optimism in business context</a:t>
            </a:r>
            <a:endParaRPr/>
          </a:p>
        </p:txBody>
      </p:sp>
      <p:sp>
        <p:nvSpPr>
          <p:cNvPr id="808" name="Google Shape;808;p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5: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7" name="Google Shape;837;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Confidence is returning; layoffs easing. </a:t>
            </a:r>
            <a:endParaRPr/>
          </a:p>
          <a:p>
            <a:pPr indent="-317500" lvl="0" marL="457200" rtl="0" algn="l">
              <a:spcBef>
                <a:spcPts val="0"/>
              </a:spcBef>
              <a:spcAft>
                <a:spcPts val="0"/>
              </a:spcAft>
              <a:buClr>
                <a:schemeClr val="dk1"/>
              </a:buClr>
              <a:buSzPts val="1400"/>
              <a:buChar char="●"/>
            </a:pPr>
            <a:r>
              <a:rPr lang="en-US">
                <a:solidFill>
                  <a:schemeClr val="dk1"/>
                </a:solidFill>
              </a:rPr>
              <a:t>69% report high overall business success in 2025.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Redundancy expectations fell 21 points (60%→39%)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Signalling a shift from defensive measures to more strategic planning across profitability, recruitment, budgets, and compensation.</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US"/>
              <a:t>Bar chart: </a:t>
            </a:r>
            <a:r>
              <a:rPr lang="en-US">
                <a:solidFill>
                  <a:schemeClr val="dk1"/>
                </a:solidFill>
              </a:rPr>
              <a:t>F</a:t>
            </a:r>
            <a:r>
              <a:rPr lang="en-US">
                <a:solidFill>
                  <a:schemeClr val="dk1"/>
                </a:solidFill>
              </a:rPr>
              <a:t>ewer decreases expected, more balance and investment.</a:t>
            </a:r>
            <a:endParaRPr/>
          </a:p>
        </p:txBody>
      </p:sp>
      <p:sp>
        <p:nvSpPr>
          <p:cNvPr id="838" name="Google Shape;838;p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36448bdc112_3_4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36448bdc112_3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Confidence is returning; layoffs easing.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69% report high overall business success in 2025.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Redundancy expectations fell 21 points (60%→39%) </a:t>
            </a:r>
            <a:endParaRPr sz="1400">
              <a:solidFill>
                <a:schemeClr val="dk1"/>
              </a:solidFill>
            </a:endParaRPr>
          </a:p>
          <a:p>
            <a:pPr indent="-317500" lvl="0" marL="457200" rtl="0" algn="l">
              <a:spcBef>
                <a:spcPts val="0"/>
              </a:spcBef>
              <a:spcAft>
                <a:spcPts val="0"/>
              </a:spcAft>
              <a:buClr>
                <a:schemeClr val="dk1"/>
              </a:buClr>
              <a:buSzPts val="1400"/>
              <a:buChar char="●"/>
            </a:pPr>
            <a:r>
              <a:rPr lang="en-US" sz="1400">
                <a:solidFill>
                  <a:schemeClr val="dk1"/>
                </a:solidFill>
              </a:rPr>
              <a:t>Signalling a shift from defensive measures to more strategic planning across profitability, recruitment, budgets, and compensation.</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Bar chart: Fewer decreases expected, more balance and investment.</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8: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5" name="Google Shape;875;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average cost of preventable people problems was &gt;£235k in the past year per organisation.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solidFill>
                  <a:schemeClr val="dk1"/>
                </a:solidFill>
              </a:rPr>
              <a:t>Only 7% of HR leaders are ‘advanced decision-makers’ — they use people data strategically and document decisions, creating learning loops. 19% say they use data strategically; just 13% review prediction accuracy. 46% struggle to leverage people data due to analysis/usage challenges.</a:t>
            </a:r>
            <a:br>
              <a:rPr lang="en-US"/>
            </a:br>
            <a:br>
              <a:rPr lang="en-US"/>
            </a:br>
            <a:r>
              <a:rPr lang="en-US"/>
              <a:t>To address this, focus on process, documentation, and review cycles to pair judgement with evidence.</a:t>
            </a:r>
            <a:endParaRPr/>
          </a:p>
        </p:txBody>
      </p:sp>
      <p:sp>
        <p:nvSpPr>
          <p:cNvPr id="876" name="Google Shape;876;p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6448bdc112_3_11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6448bdc112_3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The average cost of preventable people problems was &gt;£235k in the past year per organisation.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Only 7% of HR leaders are ‘advanced decision-makers’ — they use people data strategically and document decisions, creating learning loops. 19% say they use data strategically; just 13% review prediction accuracy. 46% struggle to leverage people data due to analysis/usage challenges.</a:t>
            </a:r>
            <a:br>
              <a:rPr lang="en-US" sz="1400">
                <a:solidFill>
                  <a:schemeClr val="dk1"/>
                </a:solidFill>
              </a:rPr>
            </a:br>
            <a:br>
              <a:rPr lang="en-US" sz="1400">
                <a:solidFill>
                  <a:schemeClr val="dk1"/>
                </a:solidFill>
              </a:rPr>
            </a:br>
            <a:r>
              <a:rPr lang="en-US" sz="1400">
                <a:solidFill>
                  <a:schemeClr val="dk1"/>
                </a:solidFill>
              </a:rPr>
              <a:t>To address this, focus on process, documentation, and review cycles to pair judgement with evidence.</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p10: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03" name="Google Shape;903;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Teams in the ‘sweet spot’ are more likely to report: very high business performance; very high engagement; higher confidence predicting turnover; formal review cycles.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HR is more trusted and valued by the organisation and leadership, showing the cultural payoff of disciplined decision-making.</a:t>
            </a:r>
            <a:endParaRPr>
              <a:solidFill>
                <a:schemeClr val="dk1"/>
              </a:solidFill>
            </a:endParaRPr>
          </a:p>
          <a:p>
            <a:pPr indent="0" lvl="0" marL="0" rtl="0" algn="l">
              <a:spcBef>
                <a:spcPts val="0"/>
              </a:spcBef>
              <a:spcAft>
                <a:spcPts val="0"/>
              </a:spcAft>
              <a:buNone/>
            </a:pPr>
            <a:r>
              <a:t/>
            </a:r>
            <a:endParaRPr/>
          </a:p>
        </p:txBody>
      </p:sp>
      <p:sp>
        <p:nvSpPr>
          <p:cNvPr id="904" name="Google Shape;904;p1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7" name="Shape 767"/>
        <p:cNvGrpSpPr/>
        <p:nvPr/>
      </p:nvGrpSpPr>
      <p:grpSpPr>
        <a:xfrm>
          <a:off x="0" y="0"/>
          <a:ext cx="0" cy="0"/>
          <a:chOff x="0" y="0"/>
          <a:chExt cx="0" cy="0"/>
        </a:xfrm>
      </p:grpSpPr>
      <p:sp>
        <p:nvSpPr>
          <p:cNvPr id="768" name="Google Shape;768;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0" Type="http://schemas.openxmlformats.org/officeDocument/2006/relationships/slideLayout" Target="../slideLayouts/slideLayout80.xml"/><Relationship Id="rId8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1pPr>
            <a:lvl2pPr lvl="1">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2pPr>
            <a:lvl3pPr lvl="2">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3pPr>
            <a:lvl4pPr lvl="3">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4pPr>
            <a:lvl5pPr lvl="4">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5pPr>
            <a:lvl6pPr lvl="5">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6pPr>
            <a:lvl7pPr lvl="6">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7pPr>
            <a:lvl8pPr lvl="7">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8pPr>
            <a:lvl9pPr lvl="8">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5"/>
              </a:buClr>
              <a:buSzPts val="1800"/>
              <a:buFont typeface="Inter Tight Medium"/>
              <a:buChar char="●"/>
              <a:defRPr sz="1800">
                <a:solidFill>
                  <a:schemeClr val="accent5"/>
                </a:solidFill>
                <a:latin typeface="Inter Tight Medium"/>
                <a:ea typeface="Inter Tight Medium"/>
                <a:cs typeface="Inter Tight Medium"/>
                <a:sym typeface="Inter Tight Medium"/>
              </a:defRPr>
            </a:lvl1pPr>
            <a:lvl2pPr indent="-317500" lvl="1" marL="9144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2pPr>
            <a:lvl3pPr indent="-317500" lvl="2" marL="13716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3pPr>
            <a:lvl4pPr indent="-317500" lvl="3" marL="18288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4pPr>
            <a:lvl5pPr indent="-317500" lvl="4" marL="22860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5pPr>
            <a:lvl6pPr indent="-317500" lvl="5" marL="27432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6pPr>
            <a:lvl7pPr indent="-317500" lvl="6" marL="32004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7pPr>
            <a:lvl8pPr indent="-317500" lvl="7" marL="36576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8pPr>
            <a:lvl9pPr indent="-317500" lvl="8" marL="41148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7" r:id="rId8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xml"/><Relationship Id="rId3" Type="http://schemas.openxmlformats.org/officeDocument/2006/relationships/image" Target="../media/image4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xml"/><Relationship Id="rId3"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7.xml"/><Relationship Id="rId3"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xml"/><Relationship Id="rId3" Type="http://schemas.openxmlformats.org/officeDocument/2006/relationships/image" Target="../media/image4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1.xml"/><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2.xml"/><Relationship Id="rId3" Type="http://schemas.openxmlformats.org/officeDocument/2006/relationships/image" Target="../media/image49.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4.xml"/><Relationship Id="rId3" Type="http://schemas.openxmlformats.org/officeDocument/2006/relationships/image" Target="../media/image4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6.xml"/><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0.png"/><Relationship Id="rId6"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8.xml"/><Relationship Id="rId3"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pic>
        <p:nvPicPr>
          <p:cNvPr id="774" name="Google Shape;774;p82" title="Background Textures.png"/>
          <p:cNvPicPr preferRelativeResize="0"/>
          <p:nvPr/>
        </p:nvPicPr>
        <p:blipFill rotWithShape="1">
          <a:blip r:embed="rId3">
            <a:alphaModFix/>
          </a:blip>
          <a:srcRect b="63113" l="0" r="0" t="0"/>
          <a:stretch/>
        </p:blipFill>
        <p:spPr>
          <a:xfrm>
            <a:off x="0" y="0"/>
            <a:ext cx="9144000" cy="5143501"/>
          </a:xfrm>
          <a:prstGeom prst="rect">
            <a:avLst/>
          </a:prstGeom>
          <a:noFill/>
          <a:ln>
            <a:noFill/>
          </a:ln>
        </p:spPr>
      </p:pic>
      <p:sp>
        <p:nvSpPr>
          <p:cNvPr id="775" name="Google Shape;775;p82"/>
          <p:cNvSpPr txBox="1"/>
          <p:nvPr/>
        </p:nvSpPr>
        <p:spPr>
          <a:xfrm>
            <a:off x="10139070" y="342900"/>
            <a:ext cx="8229600" cy="1400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200">
              <a:solidFill>
                <a:schemeClr val="dk1"/>
              </a:solidFill>
              <a:latin typeface="Calibri"/>
              <a:ea typeface="Calibri"/>
              <a:cs typeface="Calibri"/>
              <a:sym typeface="Calibri"/>
            </a:endParaRPr>
          </a:p>
          <a:p>
            <a:pPr indent="0" lvl="0" marL="0" rtl="0" algn="l">
              <a:spcBef>
                <a:spcPts val="0"/>
              </a:spcBef>
              <a:spcAft>
                <a:spcPts val="0"/>
              </a:spcAft>
              <a:buNone/>
            </a:pPr>
            <a:r>
              <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100">
              <a:solidFill>
                <a:schemeClr val="dk1"/>
              </a:solidFill>
              <a:latin typeface="Calibri"/>
              <a:ea typeface="Calibri"/>
              <a:cs typeface="Calibri"/>
              <a:sym typeface="Calibri"/>
            </a:endParaRPr>
          </a:p>
        </p:txBody>
      </p:sp>
      <p:sp>
        <p:nvSpPr>
          <p:cNvPr id="776" name="Google Shape;776;p82"/>
          <p:cNvSpPr txBox="1"/>
          <p:nvPr/>
        </p:nvSpPr>
        <p:spPr>
          <a:xfrm>
            <a:off x="5565100" y="4632225"/>
            <a:ext cx="3382200" cy="338700"/>
          </a:xfrm>
          <a:prstGeom prst="rect">
            <a:avLst/>
          </a:prstGeom>
          <a:noFill/>
          <a:ln>
            <a:noFill/>
          </a:ln>
        </p:spPr>
        <p:txBody>
          <a:bodyPr anchorCtr="0" anchor="t" bIns="45700" lIns="91425" spcFirstLastPara="1" rIns="91425" wrap="square" tIns="45700">
            <a:spAutoFit/>
          </a:bodyPr>
          <a:lstStyle/>
          <a:p>
            <a:pPr indent="0" lvl="0" marL="0" rtl="0" algn="r">
              <a:spcBef>
                <a:spcPts val="0"/>
              </a:spcBef>
              <a:spcAft>
                <a:spcPts val="0"/>
              </a:spcAft>
              <a:buNone/>
            </a:pPr>
            <a:r>
              <a:rPr lang="en-US" sz="1600">
                <a:solidFill>
                  <a:schemeClr val="dk1"/>
                </a:solidFill>
                <a:latin typeface="Inter Tight Medium"/>
                <a:ea typeface="Inter Tight Medium"/>
                <a:cs typeface="Inter Tight Medium"/>
                <a:sym typeface="Inter Tight Medium"/>
              </a:rPr>
              <a:t>Core stats HR leaders need</a:t>
            </a:r>
            <a:endParaRPr sz="1600">
              <a:latin typeface="Inter Tight Medium"/>
              <a:ea typeface="Inter Tight Medium"/>
              <a:cs typeface="Inter Tight Medium"/>
              <a:sym typeface="Inter Tight Medium"/>
            </a:endParaRPr>
          </a:p>
        </p:txBody>
      </p:sp>
      <p:sp>
        <p:nvSpPr>
          <p:cNvPr id="777" name="Google Shape;777;p82"/>
          <p:cNvSpPr txBox="1"/>
          <p:nvPr/>
        </p:nvSpPr>
        <p:spPr>
          <a:xfrm>
            <a:off x="973650" y="1559725"/>
            <a:ext cx="7196700" cy="713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None/>
            </a:pPr>
            <a:r>
              <a:rPr lang="en-US" sz="4000">
                <a:solidFill>
                  <a:srgbClr val="FFF7EB"/>
                </a:solidFill>
                <a:latin typeface="Inter Tight SemiBold"/>
                <a:ea typeface="Inter Tight SemiBold"/>
                <a:cs typeface="Inter Tight SemiBold"/>
                <a:sym typeface="Inter Tight SemiBold"/>
              </a:rPr>
              <a:t>Workforce Pulse 2025</a:t>
            </a:r>
            <a:endParaRPr sz="4000">
              <a:solidFill>
                <a:srgbClr val="FFF7EB"/>
              </a:solidFill>
              <a:latin typeface="Inter Tight SemiBold"/>
              <a:ea typeface="Inter Tight SemiBold"/>
              <a:cs typeface="Inter Tight SemiBold"/>
              <a:sym typeface="Inter Tight SemiBold"/>
            </a:endParaRPr>
          </a:p>
        </p:txBody>
      </p:sp>
      <p:sp>
        <p:nvSpPr>
          <p:cNvPr id="778" name="Google Shape;778;p82"/>
          <p:cNvSpPr txBox="1"/>
          <p:nvPr/>
        </p:nvSpPr>
        <p:spPr>
          <a:xfrm>
            <a:off x="387450" y="2162200"/>
            <a:ext cx="8369400" cy="1263600"/>
          </a:xfrm>
          <a:prstGeom prst="rect">
            <a:avLst/>
          </a:prstGeom>
          <a:noFill/>
          <a:ln>
            <a:noFill/>
          </a:ln>
        </p:spPr>
        <p:txBody>
          <a:bodyPr anchorCtr="0" anchor="t" bIns="91425" lIns="91425" spcFirstLastPara="1" rIns="91425" wrap="square" tIns="91425">
            <a:noAutofit/>
          </a:bodyPr>
          <a:lstStyle/>
          <a:p>
            <a:pPr indent="0" lvl="0" marL="0" rtl="0" algn="ctr">
              <a:lnSpc>
                <a:spcPct val="97142"/>
              </a:lnSpc>
              <a:spcBef>
                <a:spcPts val="0"/>
              </a:spcBef>
              <a:spcAft>
                <a:spcPts val="0"/>
              </a:spcAft>
              <a:buNone/>
            </a:pPr>
            <a:r>
              <a:rPr lang="en-US" sz="4000">
                <a:solidFill>
                  <a:schemeClr val="dk1"/>
                </a:solidFill>
                <a:latin typeface="Inter Tight SemiBold"/>
                <a:ea typeface="Inter Tight SemiBold"/>
                <a:cs typeface="Inter Tight SemiBold"/>
                <a:sym typeface="Inter Tight SemiBold"/>
              </a:rPr>
              <a:t>The agile people leader: Smarter decisions for the future of work</a:t>
            </a:r>
            <a:endParaRPr sz="4000">
              <a:solidFill>
                <a:schemeClr val="dk1"/>
              </a:solidFill>
              <a:latin typeface="Inter Tight SemiBold"/>
              <a:ea typeface="Inter Tight SemiBold"/>
              <a:cs typeface="Inter Tight SemiBold"/>
              <a:sym typeface="Inter Tight SemiBold"/>
            </a:endParaRPr>
          </a:p>
        </p:txBody>
      </p:sp>
      <p:sp>
        <p:nvSpPr>
          <p:cNvPr id="779" name="Google Shape;779;p82"/>
          <p:cNvSpPr txBox="1"/>
          <p:nvPr/>
        </p:nvSpPr>
        <p:spPr>
          <a:xfrm>
            <a:off x="107525" y="4332350"/>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Inter Tight Medium"/>
                <a:ea typeface="Inter Tight Medium"/>
                <a:cs typeface="Inter Tight Medium"/>
                <a:sym typeface="Inter Tight Medium"/>
              </a:rPr>
              <a:t>Presenter:</a:t>
            </a:r>
            <a:endParaRPr sz="1600">
              <a:solidFill>
                <a:schemeClr val="dk1"/>
              </a:solidFill>
              <a:latin typeface="Inter Tight Medium"/>
              <a:ea typeface="Inter Tight Medium"/>
              <a:cs typeface="Inter Tight Medium"/>
              <a:sym typeface="Inter Tight Medium"/>
            </a:endParaRPr>
          </a:p>
          <a:p>
            <a:pPr indent="0" lvl="0" marL="0" rtl="0" algn="l">
              <a:spcBef>
                <a:spcPts val="0"/>
              </a:spcBef>
              <a:spcAft>
                <a:spcPts val="0"/>
              </a:spcAft>
              <a:buNone/>
            </a:pPr>
            <a:r>
              <a:rPr lang="en-US" sz="1600">
                <a:solidFill>
                  <a:schemeClr val="dk1"/>
                </a:solidFill>
                <a:latin typeface="Inter Tight Medium"/>
                <a:ea typeface="Inter Tight Medium"/>
                <a:cs typeface="Inter Tight Medium"/>
                <a:sym typeface="Inter Tight Medium"/>
              </a:rPr>
              <a:t>Date: </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91"/>
          <p:cNvSpPr txBox="1"/>
          <p:nvPr/>
        </p:nvSpPr>
        <p:spPr>
          <a:xfrm>
            <a:off x="238000" y="217250"/>
            <a:ext cx="4128000" cy="11463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Unlocking performance: Where advanced decision-makers stand out</a:t>
            </a:r>
            <a:endParaRPr sz="2275">
              <a:solidFill>
                <a:schemeClr val="accent5"/>
              </a:solidFill>
              <a:latin typeface="Inter Tight SemiBold"/>
              <a:ea typeface="Inter Tight SemiBold"/>
              <a:cs typeface="Inter Tight SemiBold"/>
              <a:sym typeface="Inter Tight SemiBold"/>
            </a:endParaRPr>
          </a:p>
        </p:txBody>
      </p:sp>
      <p:sp>
        <p:nvSpPr>
          <p:cNvPr id="913" name="Google Shape;913;p91"/>
          <p:cNvSpPr txBox="1"/>
          <p:nvPr/>
        </p:nvSpPr>
        <p:spPr>
          <a:xfrm>
            <a:off x="314401" y="2917588"/>
            <a:ext cx="13107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SemiBold"/>
                <a:ea typeface="Inter Tight SemiBold"/>
                <a:cs typeface="Inter Tight SemiBold"/>
                <a:sym typeface="Inter Tight SemiBold"/>
              </a:rPr>
              <a:t>Very high </a:t>
            </a:r>
            <a:br>
              <a:rPr lang="en-US" sz="1100">
                <a:solidFill>
                  <a:schemeClr val="accent5"/>
                </a:solidFill>
                <a:latin typeface="Inter Tight SemiBold"/>
                <a:ea typeface="Inter Tight SemiBold"/>
                <a:cs typeface="Inter Tight SemiBold"/>
                <a:sym typeface="Inter Tight SemiBold"/>
              </a:rPr>
            </a:br>
            <a:r>
              <a:rPr lang="en-US" sz="1100">
                <a:solidFill>
                  <a:schemeClr val="accent5"/>
                </a:solidFill>
                <a:latin typeface="Inter Tight SemiBold"/>
                <a:ea typeface="Inter Tight SemiBold"/>
                <a:cs typeface="Inter Tight SemiBold"/>
                <a:sym typeface="Inter Tight SemiBold"/>
              </a:rPr>
              <a:t>business performance:</a:t>
            </a:r>
            <a:endParaRPr sz="1100">
              <a:solidFill>
                <a:schemeClr val="accent5"/>
              </a:solidFill>
              <a:latin typeface="Inter Tight SemiBold"/>
              <a:ea typeface="Inter Tight SemiBold"/>
              <a:cs typeface="Inter Tight SemiBold"/>
              <a:sym typeface="Inter Tight SemiBold"/>
            </a:endParaRPr>
          </a:p>
        </p:txBody>
      </p:sp>
      <p:sp>
        <p:nvSpPr>
          <p:cNvPr id="914" name="Google Shape;914;p91"/>
          <p:cNvSpPr txBox="1"/>
          <p:nvPr/>
        </p:nvSpPr>
        <p:spPr>
          <a:xfrm>
            <a:off x="4883291" y="557428"/>
            <a:ext cx="1006500" cy="515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Turnover </a:t>
            </a:r>
            <a:br>
              <a:rPr lang="en-US" sz="1117">
                <a:solidFill>
                  <a:schemeClr val="accent5"/>
                </a:solidFill>
                <a:latin typeface="Inter Tight SemiBold"/>
                <a:ea typeface="Inter Tight SemiBold"/>
                <a:cs typeface="Inter Tight SemiBold"/>
                <a:sym typeface="Inter Tight SemiBold"/>
              </a:rPr>
            </a:br>
            <a:r>
              <a:rPr lang="en-US" sz="1117">
                <a:solidFill>
                  <a:schemeClr val="accent5"/>
                </a:solidFill>
                <a:latin typeface="Inter Tight SemiBold"/>
                <a:ea typeface="Inter Tight SemiBold"/>
                <a:cs typeface="Inter Tight SemiBold"/>
                <a:sym typeface="Inter Tight SemiBold"/>
              </a:rPr>
              <a:t>prediction confidence:</a:t>
            </a:r>
            <a:endParaRPr sz="1117">
              <a:solidFill>
                <a:schemeClr val="accent5"/>
              </a:solidFill>
              <a:latin typeface="Inter Tight SemiBold"/>
              <a:ea typeface="Inter Tight SemiBold"/>
              <a:cs typeface="Inter Tight SemiBold"/>
              <a:sym typeface="Inter Tight SemiBold"/>
            </a:endParaRPr>
          </a:p>
        </p:txBody>
      </p:sp>
      <p:sp>
        <p:nvSpPr>
          <p:cNvPr id="915" name="Google Shape;915;p91"/>
          <p:cNvSpPr txBox="1"/>
          <p:nvPr/>
        </p:nvSpPr>
        <p:spPr>
          <a:xfrm>
            <a:off x="4883291" y="1733239"/>
            <a:ext cx="1006500" cy="515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Formal </a:t>
            </a:r>
            <a:br>
              <a:rPr lang="en-US" sz="1117">
                <a:solidFill>
                  <a:schemeClr val="accent5"/>
                </a:solidFill>
                <a:latin typeface="Inter Tight SemiBold"/>
                <a:ea typeface="Inter Tight SemiBold"/>
                <a:cs typeface="Inter Tight SemiBold"/>
                <a:sym typeface="Inter Tight SemiBold"/>
              </a:rPr>
            </a:br>
            <a:r>
              <a:rPr lang="en-US" sz="1117">
                <a:solidFill>
                  <a:schemeClr val="accent5"/>
                </a:solidFill>
                <a:latin typeface="Inter Tight SemiBold"/>
                <a:ea typeface="Inter Tight SemiBold"/>
                <a:cs typeface="Inter Tight SemiBold"/>
                <a:sym typeface="Inter Tight SemiBold"/>
              </a:rPr>
              <a:t>prediction </a:t>
            </a:r>
            <a:br>
              <a:rPr lang="en-US" sz="1117">
                <a:solidFill>
                  <a:schemeClr val="accent5"/>
                </a:solidFill>
                <a:latin typeface="Inter Tight SemiBold"/>
                <a:ea typeface="Inter Tight SemiBold"/>
                <a:cs typeface="Inter Tight SemiBold"/>
                <a:sym typeface="Inter Tight SemiBold"/>
              </a:rPr>
            </a:br>
            <a:r>
              <a:rPr lang="en-US" sz="1117">
                <a:solidFill>
                  <a:schemeClr val="accent5"/>
                </a:solidFill>
                <a:latin typeface="Inter Tight SemiBold"/>
                <a:ea typeface="Inter Tight SemiBold"/>
                <a:cs typeface="Inter Tight SemiBold"/>
                <a:sym typeface="Inter Tight SemiBold"/>
              </a:rPr>
              <a:t>reviews: </a:t>
            </a:r>
            <a:endParaRPr sz="1117">
              <a:solidFill>
                <a:schemeClr val="accent5"/>
              </a:solidFill>
              <a:latin typeface="Inter Tight SemiBold"/>
              <a:ea typeface="Inter Tight SemiBold"/>
              <a:cs typeface="Inter Tight SemiBold"/>
              <a:sym typeface="Inter Tight SemiBold"/>
            </a:endParaRPr>
          </a:p>
        </p:txBody>
      </p:sp>
      <p:sp>
        <p:nvSpPr>
          <p:cNvPr id="916" name="Google Shape;916;p91"/>
          <p:cNvSpPr txBox="1"/>
          <p:nvPr/>
        </p:nvSpPr>
        <p:spPr>
          <a:xfrm>
            <a:off x="4883291" y="2981471"/>
            <a:ext cx="1006500" cy="343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HR valued </a:t>
            </a:r>
            <a:br>
              <a:rPr lang="en-US" sz="1117">
                <a:solidFill>
                  <a:schemeClr val="accent5"/>
                </a:solidFill>
                <a:latin typeface="Inter Tight SemiBold"/>
                <a:ea typeface="Inter Tight SemiBold"/>
                <a:cs typeface="Inter Tight SemiBold"/>
                <a:sym typeface="Inter Tight SemiBold"/>
              </a:rPr>
            </a:br>
            <a:r>
              <a:rPr lang="en-US" sz="1117">
                <a:solidFill>
                  <a:schemeClr val="accent5"/>
                </a:solidFill>
                <a:latin typeface="Inter Tight SemiBold"/>
                <a:ea typeface="Inter Tight SemiBold"/>
                <a:cs typeface="Inter Tight SemiBold"/>
                <a:sym typeface="Inter Tight SemiBold"/>
              </a:rPr>
              <a:t>and trusted: </a:t>
            </a:r>
            <a:endParaRPr sz="1117">
              <a:solidFill>
                <a:schemeClr val="accent5"/>
              </a:solidFill>
              <a:latin typeface="Inter Tight SemiBold"/>
              <a:ea typeface="Inter Tight SemiBold"/>
              <a:cs typeface="Inter Tight SemiBold"/>
              <a:sym typeface="Inter Tight SemiBold"/>
            </a:endParaRPr>
          </a:p>
        </p:txBody>
      </p:sp>
      <p:sp>
        <p:nvSpPr>
          <p:cNvPr id="917" name="Google Shape;917;p91"/>
          <p:cNvSpPr txBox="1"/>
          <p:nvPr/>
        </p:nvSpPr>
        <p:spPr>
          <a:xfrm>
            <a:off x="4883291" y="4203942"/>
            <a:ext cx="1006500" cy="343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HR trusted </a:t>
            </a:r>
            <a:br>
              <a:rPr lang="en-US" sz="1117">
                <a:solidFill>
                  <a:schemeClr val="accent5"/>
                </a:solidFill>
                <a:latin typeface="Inter Tight SemiBold"/>
                <a:ea typeface="Inter Tight SemiBold"/>
                <a:cs typeface="Inter Tight SemiBold"/>
                <a:sym typeface="Inter Tight SemiBold"/>
              </a:rPr>
            </a:br>
            <a:r>
              <a:rPr lang="en-US" sz="1117">
                <a:solidFill>
                  <a:schemeClr val="accent5"/>
                </a:solidFill>
                <a:latin typeface="Inter Tight SemiBold"/>
                <a:ea typeface="Inter Tight SemiBold"/>
                <a:cs typeface="Inter Tight SemiBold"/>
                <a:sym typeface="Inter Tight SemiBold"/>
              </a:rPr>
              <a:t>by leadership:</a:t>
            </a:r>
            <a:endParaRPr sz="1117">
              <a:solidFill>
                <a:schemeClr val="accent5"/>
              </a:solidFill>
              <a:latin typeface="Inter Tight SemiBold"/>
              <a:ea typeface="Inter Tight SemiBold"/>
              <a:cs typeface="Inter Tight SemiBold"/>
              <a:sym typeface="Inter Tight SemiBold"/>
            </a:endParaRPr>
          </a:p>
        </p:txBody>
      </p:sp>
      <p:sp>
        <p:nvSpPr>
          <p:cNvPr id="918" name="Google Shape;918;p91"/>
          <p:cNvSpPr/>
          <p:nvPr/>
        </p:nvSpPr>
        <p:spPr>
          <a:xfrm>
            <a:off x="1531400" y="2675800"/>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919" name="Google Shape;919;p91"/>
          <p:cNvSpPr txBox="1"/>
          <p:nvPr/>
        </p:nvSpPr>
        <p:spPr>
          <a:xfrm>
            <a:off x="314401" y="4213450"/>
            <a:ext cx="13107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SemiBold"/>
                <a:ea typeface="Inter Tight SemiBold"/>
                <a:cs typeface="Inter Tight SemiBold"/>
                <a:sym typeface="Inter Tight SemiBold"/>
              </a:rPr>
              <a:t>Very high engagement:</a:t>
            </a:r>
            <a:endParaRPr sz="1100">
              <a:solidFill>
                <a:schemeClr val="accent5"/>
              </a:solidFill>
              <a:latin typeface="Inter Tight SemiBold"/>
              <a:ea typeface="Inter Tight SemiBold"/>
              <a:cs typeface="Inter Tight SemiBold"/>
              <a:sym typeface="Inter Tight SemiBold"/>
            </a:endParaRPr>
          </a:p>
        </p:txBody>
      </p:sp>
      <p:sp>
        <p:nvSpPr>
          <p:cNvPr id="920" name="Google Shape;920;p91"/>
          <p:cNvSpPr/>
          <p:nvPr/>
        </p:nvSpPr>
        <p:spPr>
          <a:xfrm rot="5400000">
            <a:off x="314150" y="1699402"/>
            <a:ext cx="229200" cy="228600"/>
          </a:xfrm>
          <a:prstGeom prst="roundRect">
            <a:avLst>
              <a:gd fmla="val 50000" name="adj"/>
            </a:avLst>
          </a:prstGeom>
          <a:solidFill>
            <a:srgbClr val="FFAA31"/>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921" name="Google Shape;921;p91"/>
          <p:cNvSpPr/>
          <p:nvPr/>
        </p:nvSpPr>
        <p:spPr>
          <a:xfrm rot="5400000">
            <a:off x="314150" y="2094320"/>
            <a:ext cx="229200" cy="228600"/>
          </a:xfrm>
          <a:prstGeom prst="roundRect">
            <a:avLst>
              <a:gd fmla="val 50000" name="adj"/>
            </a:avLst>
          </a:prstGeom>
          <a:solidFill>
            <a:srgbClr val="801A00"/>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922" name="Google Shape;922;p91"/>
          <p:cNvSpPr txBox="1"/>
          <p:nvPr/>
        </p:nvSpPr>
        <p:spPr>
          <a:xfrm>
            <a:off x="666859" y="1729097"/>
            <a:ext cx="16905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Advanced decision makers</a:t>
            </a:r>
            <a:endParaRPr sz="1100">
              <a:solidFill>
                <a:schemeClr val="accent5"/>
              </a:solidFill>
              <a:latin typeface="Inter Tight Medium"/>
              <a:ea typeface="Inter Tight Medium"/>
              <a:cs typeface="Inter Tight Medium"/>
              <a:sym typeface="Inter Tight Medium"/>
            </a:endParaRPr>
          </a:p>
        </p:txBody>
      </p:sp>
      <p:sp>
        <p:nvSpPr>
          <p:cNvPr id="923" name="Google Shape;923;p91"/>
          <p:cNvSpPr txBox="1"/>
          <p:nvPr/>
        </p:nvSpPr>
        <p:spPr>
          <a:xfrm>
            <a:off x="671850" y="2124029"/>
            <a:ext cx="9036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Everyone else</a:t>
            </a:r>
            <a:endParaRPr sz="1100">
              <a:solidFill>
                <a:schemeClr val="accent5"/>
              </a:solidFill>
              <a:latin typeface="Inter Tight Medium"/>
              <a:ea typeface="Inter Tight Medium"/>
              <a:cs typeface="Inter Tight Medium"/>
              <a:sym typeface="Inter Tight Medium"/>
            </a:endParaRPr>
          </a:p>
        </p:txBody>
      </p:sp>
      <p:sp>
        <p:nvSpPr>
          <p:cNvPr id="924" name="Google Shape;924;p91"/>
          <p:cNvSpPr/>
          <p:nvPr/>
        </p:nvSpPr>
        <p:spPr>
          <a:xfrm>
            <a:off x="1531445" y="2675800"/>
            <a:ext cx="13800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25" name="Google Shape;925;p91"/>
          <p:cNvSpPr/>
          <p:nvPr/>
        </p:nvSpPr>
        <p:spPr>
          <a:xfrm>
            <a:off x="1531450" y="3128975"/>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26" name="Google Shape;926;p91"/>
          <p:cNvSpPr txBox="1"/>
          <p:nvPr/>
        </p:nvSpPr>
        <p:spPr>
          <a:xfrm>
            <a:off x="1585788" y="2778283"/>
            <a:ext cx="5547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48</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927" name="Google Shape;927;p91"/>
          <p:cNvSpPr txBox="1"/>
          <p:nvPr/>
        </p:nvSpPr>
        <p:spPr>
          <a:xfrm>
            <a:off x="1585791" y="3256575"/>
            <a:ext cx="4083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18</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928" name="Google Shape;928;p91"/>
          <p:cNvSpPr/>
          <p:nvPr/>
        </p:nvSpPr>
        <p:spPr>
          <a:xfrm>
            <a:off x="1531400" y="3834025"/>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929" name="Google Shape;929;p91"/>
          <p:cNvSpPr/>
          <p:nvPr/>
        </p:nvSpPr>
        <p:spPr>
          <a:xfrm>
            <a:off x="1531449" y="3834025"/>
            <a:ext cx="12522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30" name="Google Shape;930;p91"/>
          <p:cNvSpPr/>
          <p:nvPr/>
        </p:nvSpPr>
        <p:spPr>
          <a:xfrm>
            <a:off x="1531450" y="4287200"/>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31" name="Google Shape;931;p91"/>
          <p:cNvSpPr txBox="1"/>
          <p:nvPr/>
        </p:nvSpPr>
        <p:spPr>
          <a:xfrm>
            <a:off x="1585788" y="3936508"/>
            <a:ext cx="5547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45</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932" name="Google Shape;932;p91"/>
          <p:cNvSpPr txBox="1"/>
          <p:nvPr/>
        </p:nvSpPr>
        <p:spPr>
          <a:xfrm>
            <a:off x="1585791" y="4414800"/>
            <a:ext cx="4083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18</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933" name="Google Shape;933;p91"/>
          <p:cNvSpPr/>
          <p:nvPr/>
        </p:nvSpPr>
        <p:spPr>
          <a:xfrm>
            <a:off x="5981820" y="2642945"/>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34" name="Google Shape;934;p91"/>
          <p:cNvSpPr/>
          <p:nvPr/>
        </p:nvSpPr>
        <p:spPr>
          <a:xfrm>
            <a:off x="5981875" y="2642945"/>
            <a:ext cx="24069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35" name="Google Shape;935;p91"/>
          <p:cNvSpPr/>
          <p:nvPr/>
        </p:nvSpPr>
        <p:spPr>
          <a:xfrm>
            <a:off x="5981871" y="3103001"/>
            <a:ext cx="20550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36" name="Google Shape;936;p91"/>
          <p:cNvSpPr txBox="1"/>
          <p:nvPr/>
        </p:nvSpPr>
        <p:spPr>
          <a:xfrm>
            <a:off x="6037034" y="2746985"/>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90</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37" name="Google Shape;937;p91"/>
          <p:cNvSpPr txBox="1"/>
          <p:nvPr/>
        </p:nvSpPr>
        <p:spPr>
          <a:xfrm>
            <a:off x="6037049" y="3232539"/>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69</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
        <p:nvSpPr>
          <p:cNvPr id="938" name="Google Shape;938;p91"/>
          <p:cNvSpPr/>
          <p:nvPr/>
        </p:nvSpPr>
        <p:spPr>
          <a:xfrm>
            <a:off x="5981820" y="3818756"/>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39" name="Google Shape;939;p91"/>
          <p:cNvSpPr/>
          <p:nvPr/>
        </p:nvSpPr>
        <p:spPr>
          <a:xfrm>
            <a:off x="5981871" y="3818756"/>
            <a:ext cx="2278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40" name="Google Shape;940;p91"/>
          <p:cNvSpPr/>
          <p:nvPr/>
        </p:nvSpPr>
        <p:spPr>
          <a:xfrm>
            <a:off x="5981871" y="4278812"/>
            <a:ext cx="185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41" name="Google Shape;941;p91"/>
          <p:cNvSpPr txBox="1"/>
          <p:nvPr/>
        </p:nvSpPr>
        <p:spPr>
          <a:xfrm>
            <a:off x="6037034" y="3922796"/>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88</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42" name="Google Shape;942;p91"/>
          <p:cNvSpPr txBox="1"/>
          <p:nvPr/>
        </p:nvSpPr>
        <p:spPr>
          <a:xfrm>
            <a:off x="6037053" y="4408350"/>
            <a:ext cx="7596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67</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
        <p:nvSpPr>
          <p:cNvPr id="943" name="Google Shape;943;p91"/>
          <p:cNvSpPr/>
          <p:nvPr/>
        </p:nvSpPr>
        <p:spPr>
          <a:xfrm>
            <a:off x="5981820" y="304800"/>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44" name="Google Shape;944;p91"/>
          <p:cNvSpPr/>
          <p:nvPr/>
        </p:nvSpPr>
        <p:spPr>
          <a:xfrm>
            <a:off x="5981873" y="304800"/>
            <a:ext cx="21288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45" name="Google Shape;945;p91"/>
          <p:cNvSpPr/>
          <p:nvPr/>
        </p:nvSpPr>
        <p:spPr>
          <a:xfrm>
            <a:off x="5981871" y="764856"/>
            <a:ext cx="14982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46" name="Google Shape;946;p91"/>
          <p:cNvSpPr txBox="1"/>
          <p:nvPr/>
        </p:nvSpPr>
        <p:spPr>
          <a:xfrm>
            <a:off x="6037034" y="408839"/>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76</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47" name="Google Shape;947;p91"/>
          <p:cNvSpPr txBox="1"/>
          <p:nvPr/>
        </p:nvSpPr>
        <p:spPr>
          <a:xfrm>
            <a:off x="6037048" y="894393"/>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51</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
        <p:nvSpPr>
          <p:cNvPr id="948" name="Google Shape;948;p91"/>
          <p:cNvSpPr/>
          <p:nvPr/>
        </p:nvSpPr>
        <p:spPr>
          <a:xfrm>
            <a:off x="5981820" y="1480611"/>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49" name="Google Shape;949;p91"/>
          <p:cNvSpPr/>
          <p:nvPr/>
        </p:nvSpPr>
        <p:spPr>
          <a:xfrm>
            <a:off x="5981871" y="1480611"/>
            <a:ext cx="1330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50" name="Google Shape;950;p91"/>
          <p:cNvSpPr/>
          <p:nvPr/>
        </p:nvSpPr>
        <p:spPr>
          <a:xfrm>
            <a:off x="5981871" y="1940667"/>
            <a:ext cx="50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51" name="Google Shape;951;p91"/>
          <p:cNvSpPr txBox="1"/>
          <p:nvPr/>
        </p:nvSpPr>
        <p:spPr>
          <a:xfrm>
            <a:off x="6037034" y="1573662"/>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46</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52" name="Google Shape;952;p91"/>
          <p:cNvSpPr txBox="1"/>
          <p:nvPr/>
        </p:nvSpPr>
        <p:spPr>
          <a:xfrm>
            <a:off x="6037048" y="2070204"/>
            <a:ext cx="5016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10</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57" name="Shape 957"/>
        <p:cNvGrpSpPr/>
        <p:nvPr/>
      </p:nvGrpSpPr>
      <p:grpSpPr>
        <a:xfrm>
          <a:off x="0" y="0"/>
          <a:ext cx="0" cy="0"/>
          <a:chOff x="0" y="0"/>
          <a:chExt cx="0" cy="0"/>
        </a:xfrm>
      </p:grpSpPr>
      <p:sp>
        <p:nvSpPr>
          <p:cNvPr id="958" name="Google Shape;958;p92"/>
          <p:cNvSpPr txBox="1"/>
          <p:nvPr/>
        </p:nvSpPr>
        <p:spPr>
          <a:xfrm>
            <a:off x="731520" y="342900"/>
            <a:ext cx="82296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Calibri"/>
                <a:ea typeface="Calibri"/>
                <a:cs typeface="Calibri"/>
                <a:sym typeface="Calibri"/>
              </a:rPr>
              <a:t>Theme 2: AI-enabled workforce planning</a:t>
            </a:r>
            <a:endParaRPr/>
          </a:p>
        </p:txBody>
      </p:sp>
      <p:sp>
        <p:nvSpPr>
          <p:cNvPr id="959" name="Google Shape;959;p92"/>
          <p:cNvSpPr txBox="1"/>
          <p:nvPr/>
        </p:nvSpPr>
        <p:spPr>
          <a:xfrm>
            <a:off x="822960" y="1097280"/>
            <a:ext cx="8229600" cy="3940500"/>
          </a:xfrm>
          <a:prstGeom prst="rect">
            <a:avLst/>
          </a:prstGeom>
          <a:noFill/>
          <a:ln>
            <a:noFill/>
          </a:ln>
        </p:spPr>
        <p:txBody>
          <a:bodyPr anchorCtr="0" anchor="t" bIns="45700" lIns="91425" spcFirstLastPara="1" rIns="91425" wrap="square" tIns="45700">
            <a:spAutoFit/>
          </a:bodyPr>
          <a:lstStyle/>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Momentum: </a:t>
            </a:r>
            <a:endParaRPr sz="2000">
              <a:solidFill>
                <a:schemeClr val="dk1"/>
              </a:solidFill>
              <a:latin typeface="Calibri"/>
              <a:ea typeface="Calibri"/>
              <a:cs typeface="Calibri"/>
              <a:sym typeface="Calibri"/>
            </a:endParaRPr>
          </a:p>
          <a:p>
            <a:pPr indent="-355600" lvl="1" marL="9144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43% of HR leaders use AI for planning</a:t>
            </a:r>
            <a:endParaRPr sz="2000">
              <a:solidFill>
                <a:schemeClr val="dk1"/>
              </a:solidFill>
              <a:latin typeface="Calibri"/>
              <a:ea typeface="Calibri"/>
              <a:cs typeface="Calibri"/>
              <a:sym typeface="Calibri"/>
            </a:endParaRPr>
          </a:p>
          <a:p>
            <a:pPr indent="-355600" lvl="1" marL="9144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64% are assessing the impact of AI on skills needs</a:t>
            </a:r>
            <a:endParaRPr sz="2000">
              <a:solidFill>
                <a:schemeClr val="dk1"/>
              </a:solidFill>
              <a:latin typeface="Calibri"/>
              <a:ea typeface="Calibri"/>
              <a:cs typeface="Calibri"/>
              <a:sym typeface="Calibri"/>
            </a:endParaRPr>
          </a:p>
          <a:p>
            <a:pPr indent="-355600" lvl="1" marL="9144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47% are increasing spend</a:t>
            </a:r>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Cost of missteps: £49,499 on average last year due to inadequate workforce planning</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Use cases: </a:t>
            </a:r>
            <a:endParaRPr sz="2000">
              <a:solidFill>
                <a:schemeClr val="dk1"/>
              </a:solidFill>
              <a:latin typeface="Calibri"/>
              <a:ea typeface="Calibri"/>
              <a:cs typeface="Calibri"/>
              <a:sym typeface="Calibri"/>
            </a:endParaRPr>
          </a:p>
          <a:p>
            <a:pPr indent="-342900" lvl="0" marL="342900" rtl="0" algn="l">
              <a:spcBef>
                <a:spcPts val="0"/>
              </a:spcBef>
              <a:spcAft>
                <a:spcPts val="0"/>
              </a:spcAft>
              <a:buClr>
                <a:schemeClr val="accent5"/>
              </a:buClr>
              <a:buSzPts val="2000"/>
              <a:buChar char="•"/>
            </a:pPr>
            <a:r>
              <a:rPr lang="en-US" sz="2000">
                <a:solidFill>
                  <a:schemeClr val="accent5"/>
                </a:solidFill>
                <a:latin typeface="Calibri"/>
                <a:ea typeface="Calibri"/>
                <a:cs typeface="Calibri"/>
                <a:sym typeface="Calibri"/>
              </a:rPr>
              <a:t>Turnover prediction</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Succession planning</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Upskilling/reskilling recommendations</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Flexible, project-based team assembly</a:t>
            </a:r>
            <a:endParaRPr sz="20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1494B"/>
            </a:gs>
            <a:gs pos="52000">
              <a:schemeClr val="dk2"/>
            </a:gs>
            <a:gs pos="95000">
              <a:srgbClr val="FFF7EB"/>
            </a:gs>
            <a:gs pos="100000">
              <a:srgbClr val="FFFFFF"/>
            </a:gs>
          </a:gsLst>
          <a:lin ang="2700006" scaled="0"/>
        </a:gradFill>
      </p:bgPr>
    </p:bg>
    <p:spTree>
      <p:nvGrpSpPr>
        <p:cNvPr id="963" name="Shape 963"/>
        <p:cNvGrpSpPr/>
        <p:nvPr/>
      </p:nvGrpSpPr>
      <p:grpSpPr>
        <a:xfrm>
          <a:off x="0" y="0"/>
          <a:ext cx="0" cy="0"/>
          <a:chOff x="0" y="0"/>
          <a:chExt cx="0" cy="0"/>
        </a:xfrm>
      </p:grpSpPr>
      <p:sp>
        <p:nvSpPr>
          <p:cNvPr id="964" name="Google Shape;964;p93"/>
          <p:cNvSpPr/>
          <p:nvPr/>
        </p:nvSpPr>
        <p:spPr>
          <a:xfrm>
            <a:off x="350850" y="2972700"/>
            <a:ext cx="3912600" cy="1866000"/>
          </a:xfrm>
          <a:prstGeom prst="roundRect">
            <a:avLst>
              <a:gd fmla="val 8693" name="adj"/>
            </a:avLst>
          </a:prstGeom>
          <a:solidFill>
            <a:srgbClr val="09282A"/>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65" name="Google Shape;965;p93"/>
          <p:cNvSpPr txBox="1"/>
          <p:nvPr/>
        </p:nvSpPr>
        <p:spPr>
          <a:xfrm>
            <a:off x="238000" y="217250"/>
            <a:ext cx="3775800" cy="11463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EACC"/>
                </a:solidFill>
                <a:latin typeface="Inter Tight SemiBold"/>
                <a:ea typeface="Inter Tight SemiBold"/>
                <a:cs typeface="Inter Tight SemiBold"/>
                <a:sym typeface="Inter Tight SemiBold"/>
              </a:rPr>
              <a:t>Theme 2:</a:t>
            </a:r>
            <a:r>
              <a:rPr lang="en-US" sz="2275">
                <a:solidFill>
                  <a:srgbClr val="FFF7EB"/>
                </a:solidFill>
                <a:latin typeface="Inter Tight SemiBold"/>
                <a:ea typeface="Inter Tight SemiBold"/>
                <a:cs typeface="Inter Tight SemiBold"/>
                <a:sym typeface="Inter Tight SemiBold"/>
              </a:rPr>
              <a:t> </a:t>
            </a:r>
            <a:br>
              <a:rPr lang="en-US" sz="2275">
                <a:solidFill>
                  <a:schemeClr val="accent5"/>
                </a:solidFill>
                <a:latin typeface="Inter Tight SemiBold"/>
                <a:ea typeface="Inter Tight SemiBold"/>
                <a:cs typeface="Inter Tight SemiBold"/>
                <a:sym typeface="Inter Tight SemiBold"/>
              </a:rPr>
            </a:br>
            <a:r>
              <a:rPr lang="en-US" sz="2275">
                <a:solidFill>
                  <a:srgbClr val="FFFFFF"/>
                </a:solidFill>
                <a:latin typeface="Inter Tight SemiBold"/>
                <a:ea typeface="Inter Tight SemiBold"/>
                <a:cs typeface="Inter Tight SemiBold"/>
                <a:sym typeface="Inter Tight SemiBold"/>
              </a:rPr>
              <a:t>AI-enabled workforce planning</a:t>
            </a:r>
            <a:endParaRPr sz="2275">
              <a:solidFill>
                <a:srgbClr val="FFFFFF"/>
              </a:solidFill>
              <a:latin typeface="Inter Tight SemiBold"/>
              <a:ea typeface="Inter Tight SemiBold"/>
              <a:cs typeface="Inter Tight SemiBold"/>
              <a:sym typeface="Inter Tight SemiBold"/>
            </a:endParaRPr>
          </a:p>
        </p:txBody>
      </p:sp>
      <p:sp>
        <p:nvSpPr>
          <p:cNvPr id="966" name="Google Shape;966;p93"/>
          <p:cNvSpPr txBox="1"/>
          <p:nvPr/>
        </p:nvSpPr>
        <p:spPr>
          <a:xfrm>
            <a:off x="524466" y="3390985"/>
            <a:ext cx="3252000" cy="87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79"/>
              <a:buNone/>
            </a:pPr>
            <a:r>
              <a:rPr lang="en-US" sz="5671">
                <a:solidFill>
                  <a:srgbClr val="FFEACC"/>
                </a:solidFill>
                <a:latin typeface="Inter Tight SemiBold"/>
                <a:ea typeface="Inter Tight SemiBold"/>
                <a:cs typeface="Inter Tight SemiBold"/>
                <a:sym typeface="Inter Tight SemiBold"/>
              </a:rPr>
              <a:t>£49,499</a:t>
            </a:r>
            <a:endParaRPr sz="5671">
              <a:solidFill>
                <a:srgbClr val="FFEACC"/>
              </a:solidFill>
              <a:latin typeface="Inter Tight SemiBold"/>
              <a:ea typeface="Inter Tight SemiBold"/>
              <a:cs typeface="Inter Tight SemiBold"/>
              <a:sym typeface="Inter Tight SemiBold"/>
            </a:endParaRPr>
          </a:p>
        </p:txBody>
      </p:sp>
      <p:sp>
        <p:nvSpPr>
          <p:cNvPr id="967" name="Google Shape;967;p93"/>
          <p:cNvSpPr txBox="1"/>
          <p:nvPr/>
        </p:nvSpPr>
        <p:spPr>
          <a:xfrm>
            <a:off x="524300" y="3153327"/>
            <a:ext cx="3252000" cy="196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79">
                <a:solidFill>
                  <a:srgbClr val="FFEACC"/>
                </a:solidFill>
                <a:latin typeface="Inter Tight SemiBold"/>
                <a:ea typeface="Inter Tight SemiBold"/>
                <a:cs typeface="Inter Tight SemiBold"/>
                <a:sym typeface="Inter Tight SemiBold"/>
              </a:rPr>
              <a:t>Cost of missteps:</a:t>
            </a:r>
            <a:endParaRPr sz="1279">
              <a:solidFill>
                <a:srgbClr val="FFEACC"/>
              </a:solidFill>
              <a:latin typeface="Inter Tight SemiBold"/>
              <a:ea typeface="Inter Tight SemiBold"/>
              <a:cs typeface="Inter Tight SemiBold"/>
              <a:sym typeface="Inter Tight SemiBold"/>
            </a:endParaRPr>
          </a:p>
        </p:txBody>
      </p:sp>
      <p:sp>
        <p:nvSpPr>
          <p:cNvPr id="968" name="Google Shape;968;p93"/>
          <p:cNvSpPr txBox="1"/>
          <p:nvPr/>
        </p:nvSpPr>
        <p:spPr>
          <a:xfrm>
            <a:off x="524300" y="4321345"/>
            <a:ext cx="32520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EACC"/>
                </a:solidFill>
                <a:latin typeface="Inter Tight SemiBold"/>
                <a:ea typeface="Inter Tight SemiBold"/>
                <a:cs typeface="Inter Tight SemiBold"/>
                <a:sym typeface="Inter Tight SemiBold"/>
              </a:rPr>
              <a:t>on average last year due to inadequate workforce planning</a:t>
            </a:r>
            <a:endParaRPr sz="1200">
              <a:solidFill>
                <a:srgbClr val="FFEACC"/>
              </a:solidFill>
              <a:latin typeface="Inter Tight SemiBold"/>
              <a:ea typeface="Inter Tight SemiBold"/>
              <a:cs typeface="Inter Tight SemiBold"/>
              <a:sym typeface="Inter Tight SemiBold"/>
            </a:endParaRPr>
          </a:p>
        </p:txBody>
      </p:sp>
      <p:sp>
        <p:nvSpPr>
          <p:cNvPr id="969" name="Google Shape;969;p93"/>
          <p:cNvSpPr txBox="1"/>
          <p:nvPr/>
        </p:nvSpPr>
        <p:spPr>
          <a:xfrm>
            <a:off x="370475" y="1612419"/>
            <a:ext cx="3643200" cy="846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Workforce planning is about building the right teams, with the right skills, exactly when and where you need them — but we’re at a critical inflection </a:t>
            </a:r>
            <a:r>
              <a:rPr lang="en-US" sz="1100">
                <a:solidFill>
                  <a:srgbClr val="FFFFFF"/>
                </a:solidFill>
                <a:latin typeface="Inter Tight Medium"/>
                <a:ea typeface="Inter Tight Medium"/>
                <a:cs typeface="Inter Tight Medium"/>
                <a:sym typeface="Inter Tight Medium"/>
              </a:rPr>
              <a:t>point</a:t>
            </a:r>
            <a:r>
              <a:rPr lang="en-US" sz="1100">
                <a:solidFill>
                  <a:srgbClr val="FFFFFF"/>
                </a:solidFill>
                <a:latin typeface="Inter Tight Medium"/>
                <a:ea typeface="Inter Tight Medium"/>
                <a:cs typeface="Inter Tight Medium"/>
                <a:sym typeface="Inter Tight Medium"/>
              </a:rPr>
              <a:t>. AI is fundamentally changing how work gets done, who does it, and how people teams prepare for future needs.</a:t>
            </a:r>
            <a:endParaRPr sz="1100">
              <a:solidFill>
                <a:srgbClr val="FFFFFF"/>
              </a:solidFill>
              <a:latin typeface="Inter Tight Medium"/>
              <a:ea typeface="Inter Tight Medium"/>
              <a:cs typeface="Inter Tight Medium"/>
              <a:sym typeface="Inter Tight Medium"/>
            </a:endParaRPr>
          </a:p>
        </p:txBody>
      </p:sp>
      <p:sp>
        <p:nvSpPr>
          <p:cNvPr id="970" name="Google Shape;970;p93"/>
          <p:cNvSpPr/>
          <p:nvPr/>
        </p:nvSpPr>
        <p:spPr>
          <a:xfrm>
            <a:off x="4384876" y="2936189"/>
            <a:ext cx="2137800" cy="1915200"/>
          </a:xfrm>
          <a:prstGeom prst="roundRect">
            <a:avLst>
              <a:gd fmla="val 8693" name="adj"/>
            </a:avLst>
          </a:prstGeom>
          <a:solidFill>
            <a:srgbClr val="FFFFFF">
              <a:alpha val="56330"/>
            </a:srgbClr>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71" name="Google Shape;971;p93"/>
          <p:cNvSpPr/>
          <p:nvPr/>
        </p:nvSpPr>
        <p:spPr>
          <a:xfrm>
            <a:off x="6643991" y="2936189"/>
            <a:ext cx="2137800" cy="1915200"/>
          </a:xfrm>
          <a:prstGeom prst="roundRect">
            <a:avLst>
              <a:gd fmla="val 8693" name="adj"/>
            </a:avLst>
          </a:prstGeom>
          <a:solidFill>
            <a:srgbClr val="09282A"/>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72" name="Google Shape;972;p93"/>
          <p:cNvSpPr/>
          <p:nvPr/>
        </p:nvSpPr>
        <p:spPr>
          <a:xfrm>
            <a:off x="6643991" y="899977"/>
            <a:ext cx="2137800" cy="1915200"/>
          </a:xfrm>
          <a:prstGeom prst="roundRect">
            <a:avLst>
              <a:gd fmla="val 8693" name="adj"/>
            </a:avLst>
          </a:prstGeom>
          <a:solidFill>
            <a:srgbClr val="FFFFFF">
              <a:alpha val="56330"/>
            </a:srgbClr>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73" name="Google Shape;973;p93"/>
          <p:cNvSpPr/>
          <p:nvPr/>
        </p:nvSpPr>
        <p:spPr>
          <a:xfrm>
            <a:off x="4384876" y="877825"/>
            <a:ext cx="2137800" cy="1915200"/>
          </a:xfrm>
          <a:prstGeom prst="roundRect">
            <a:avLst>
              <a:gd fmla="val 8693" name="adj"/>
            </a:avLst>
          </a:prstGeom>
          <a:solidFill>
            <a:srgbClr val="FFFFFF">
              <a:alpha val="56330"/>
            </a:srgbClr>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74" name="Google Shape;974;p93"/>
          <p:cNvSpPr txBox="1"/>
          <p:nvPr/>
        </p:nvSpPr>
        <p:spPr>
          <a:xfrm>
            <a:off x="4384825" y="1195453"/>
            <a:ext cx="2137800" cy="807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89"/>
              <a:buNone/>
            </a:pPr>
            <a:r>
              <a:rPr lang="en-US" sz="5244">
                <a:solidFill>
                  <a:srgbClr val="531A66"/>
                </a:solidFill>
                <a:latin typeface="Inter Tight SemiBold"/>
                <a:ea typeface="Inter Tight SemiBold"/>
                <a:cs typeface="Inter Tight SemiBold"/>
                <a:sym typeface="Inter Tight SemiBold"/>
              </a:rPr>
              <a:t>46</a:t>
            </a:r>
            <a:r>
              <a:rPr lang="en-US" sz="3390">
                <a:solidFill>
                  <a:srgbClr val="531A66"/>
                </a:solidFill>
                <a:latin typeface="Inter Tight SemiBold"/>
                <a:ea typeface="Inter Tight SemiBold"/>
                <a:cs typeface="Inter Tight SemiBold"/>
                <a:sym typeface="Inter Tight SemiBold"/>
              </a:rPr>
              <a:t>%</a:t>
            </a:r>
            <a:endParaRPr sz="3390">
              <a:solidFill>
                <a:srgbClr val="531A66"/>
              </a:solidFill>
              <a:latin typeface="Inter Tight SemiBold"/>
              <a:ea typeface="Inter Tight SemiBold"/>
              <a:cs typeface="Inter Tight SemiBold"/>
              <a:sym typeface="Inter Tight SemiBold"/>
            </a:endParaRPr>
          </a:p>
        </p:txBody>
      </p:sp>
      <p:sp>
        <p:nvSpPr>
          <p:cNvPr id="975" name="Google Shape;975;p93"/>
          <p:cNvSpPr txBox="1"/>
          <p:nvPr/>
        </p:nvSpPr>
        <p:spPr>
          <a:xfrm>
            <a:off x="4573922" y="2086295"/>
            <a:ext cx="1759800" cy="379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Clr>
                <a:schemeClr val="accent5"/>
              </a:buClr>
              <a:buSzPts val="1130"/>
              <a:buFont typeface="Arial"/>
              <a:buNone/>
            </a:pPr>
            <a:r>
              <a:rPr lang="en-US" sz="1233">
                <a:solidFill>
                  <a:schemeClr val="accent5"/>
                </a:solidFill>
                <a:latin typeface="Inter Tight Medium"/>
                <a:ea typeface="Inter Tight Medium"/>
                <a:cs typeface="Inter Tight Medium"/>
                <a:sym typeface="Inter Tight Medium"/>
              </a:rPr>
              <a:t>of HR leaders use AI for planning</a:t>
            </a:r>
            <a:endParaRPr sz="1233">
              <a:solidFill>
                <a:schemeClr val="accent5"/>
              </a:solidFill>
              <a:latin typeface="Inter Tight Medium"/>
              <a:ea typeface="Inter Tight Medium"/>
              <a:cs typeface="Inter Tight Medium"/>
              <a:sym typeface="Inter Tight Medium"/>
            </a:endParaRPr>
          </a:p>
        </p:txBody>
      </p:sp>
      <p:sp>
        <p:nvSpPr>
          <p:cNvPr id="976" name="Google Shape;976;p93"/>
          <p:cNvSpPr txBox="1"/>
          <p:nvPr/>
        </p:nvSpPr>
        <p:spPr>
          <a:xfrm>
            <a:off x="6888737" y="3143364"/>
            <a:ext cx="1710300" cy="1462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accent5"/>
              </a:buClr>
              <a:buSzPts val="1130"/>
              <a:buFont typeface="Arial"/>
              <a:buNone/>
            </a:pPr>
            <a:r>
              <a:rPr lang="en-US" sz="1233">
                <a:solidFill>
                  <a:srgbClr val="FFEACC"/>
                </a:solidFill>
                <a:latin typeface="Inter Tight SemiBold"/>
                <a:ea typeface="Inter Tight SemiBold"/>
                <a:cs typeface="Inter Tight SemiBold"/>
                <a:sym typeface="Inter Tight SemiBold"/>
              </a:rPr>
              <a:t>AI u</a:t>
            </a:r>
            <a:r>
              <a:rPr lang="en-US" sz="1233">
                <a:solidFill>
                  <a:srgbClr val="FFEACC"/>
                </a:solidFill>
                <a:latin typeface="Inter Tight SemiBold"/>
                <a:ea typeface="Inter Tight SemiBold"/>
                <a:cs typeface="Inter Tight SemiBold"/>
                <a:sym typeface="Inter Tight SemiBold"/>
              </a:rPr>
              <a:t>se cases:</a:t>
            </a:r>
            <a:endParaRPr sz="1233">
              <a:solidFill>
                <a:srgbClr val="FFEACC"/>
              </a:solidFill>
              <a:latin typeface="Inter Tight SemiBold"/>
              <a:ea typeface="Inter Tight SemiBold"/>
              <a:cs typeface="Inter Tight SemiBold"/>
              <a:sym typeface="Inter Tight SemiBold"/>
            </a:endParaRPr>
          </a:p>
          <a:p>
            <a:pPr indent="0" lvl="0" marL="0" rtl="0" algn="l">
              <a:spcBef>
                <a:spcPts val="0"/>
              </a:spcBef>
              <a:spcAft>
                <a:spcPts val="0"/>
              </a:spcAft>
              <a:buClr>
                <a:schemeClr val="accent5"/>
              </a:buClr>
              <a:buSzPts val="1130"/>
              <a:buFont typeface="Arial"/>
              <a:buNone/>
            </a:pPr>
            <a:r>
              <a:t/>
            </a:r>
            <a:endParaRPr sz="1233">
              <a:solidFill>
                <a:srgbClr val="FFEACC"/>
              </a:solidFill>
              <a:latin typeface="Inter Tight SemiBold"/>
              <a:ea typeface="Inter Tight SemiBold"/>
              <a:cs typeface="Inter Tight SemiBold"/>
              <a:sym typeface="Inter Tight SemiBold"/>
            </a:endParaRPr>
          </a:p>
          <a:p>
            <a:pPr indent="-212628" lvl="0" marL="187843" rtl="0" algn="l">
              <a:spcBef>
                <a:spcPts val="0"/>
              </a:spcBef>
              <a:spcAft>
                <a:spcPts val="0"/>
              </a:spcAft>
              <a:buClr>
                <a:srgbClr val="FFEACC"/>
              </a:buClr>
              <a:buSzPts val="1130"/>
              <a:buFont typeface="Inter Tight Medium"/>
              <a:buChar char="●"/>
            </a:pPr>
            <a:r>
              <a:rPr lang="en-US" sz="1130">
                <a:solidFill>
                  <a:srgbClr val="FFEACC"/>
                </a:solidFill>
                <a:latin typeface="Inter Tight Medium"/>
                <a:ea typeface="Inter Tight Medium"/>
                <a:cs typeface="Inter Tight Medium"/>
                <a:sym typeface="Inter Tight Medium"/>
              </a:rPr>
              <a:t>Turnover prediction</a:t>
            </a:r>
            <a:endParaRPr sz="1130">
              <a:solidFill>
                <a:srgbClr val="FFEACC"/>
              </a:solidFill>
              <a:latin typeface="Inter Tight Medium"/>
              <a:ea typeface="Inter Tight Medium"/>
              <a:cs typeface="Inter Tight Medium"/>
              <a:sym typeface="Inter Tight Medium"/>
            </a:endParaRPr>
          </a:p>
          <a:p>
            <a:pPr indent="-212628" lvl="0" marL="187843" rtl="0" algn="l">
              <a:spcBef>
                <a:spcPts val="103"/>
              </a:spcBef>
              <a:spcAft>
                <a:spcPts val="0"/>
              </a:spcAft>
              <a:buClr>
                <a:srgbClr val="FFEACC"/>
              </a:buClr>
              <a:buSzPts val="1130"/>
              <a:buFont typeface="Inter Tight Medium"/>
              <a:buChar char="●"/>
            </a:pPr>
            <a:r>
              <a:rPr lang="en-US" sz="1130">
                <a:solidFill>
                  <a:srgbClr val="FFEACC"/>
                </a:solidFill>
                <a:latin typeface="Inter Tight Medium"/>
                <a:ea typeface="Inter Tight Medium"/>
                <a:cs typeface="Inter Tight Medium"/>
                <a:sym typeface="Inter Tight Medium"/>
              </a:rPr>
              <a:t>Succession planning</a:t>
            </a:r>
            <a:endParaRPr sz="1130">
              <a:solidFill>
                <a:srgbClr val="FFEACC"/>
              </a:solidFill>
              <a:latin typeface="Inter Tight Medium"/>
              <a:ea typeface="Inter Tight Medium"/>
              <a:cs typeface="Inter Tight Medium"/>
              <a:sym typeface="Inter Tight Medium"/>
            </a:endParaRPr>
          </a:p>
          <a:p>
            <a:pPr indent="-212628" lvl="0" marL="187843" rtl="0" algn="l">
              <a:spcBef>
                <a:spcPts val="103"/>
              </a:spcBef>
              <a:spcAft>
                <a:spcPts val="0"/>
              </a:spcAft>
              <a:buClr>
                <a:srgbClr val="FFEACC"/>
              </a:buClr>
              <a:buSzPts val="1130"/>
              <a:buFont typeface="Inter Tight Medium"/>
              <a:buChar char="●"/>
            </a:pPr>
            <a:r>
              <a:rPr lang="en-US" sz="1130">
                <a:solidFill>
                  <a:srgbClr val="FFEACC"/>
                </a:solidFill>
                <a:latin typeface="Inter Tight Medium"/>
                <a:ea typeface="Inter Tight Medium"/>
                <a:cs typeface="Inter Tight Medium"/>
                <a:sym typeface="Inter Tight Medium"/>
              </a:rPr>
              <a:t>Upskilling/reskilling recommendations</a:t>
            </a:r>
            <a:endParaRPr sz="1130">
              <a:solidFill>
                <a:srgbClr val="FFEACC"/>
              </a:solidFill>
              <a:latin typeface="Inter Tight Medium"/>
              <a:ea typeface="Inter Tight Medium"/>
              <a:cs typeface="Inter Tight Medium"/>
              <a:sym typeface="Inter Tight Medium"/>
            </a:endParaRPr>
          </a:p>
          <a:p>
            <a:pPr indent="-212628" lvl="0" marL="187843" rtl="0" algn="l">
              <a:spcBef>
                <a:spcPts val="103"/>
              </a:spcBef>
              <a:spcAft>
                <a:spcPts val="103"/>
              </a:spcAft>
              <a:buClr>
                <a:srgbClr val="FFEACC"/>
              </a:buClr>
              <a:buSzPts val="1130"/>
              <a:buFont typeface="Inter Tight Medium"/>
              <a:buChar char="●"/>
            </a:pPr>
            <a:r>
              <a:rPr lang="en-US" sz="1130">
                <a:solidFill>
                  <a:srgbClr val="FFEACC"/>
                </a:solidFill>
                <a:latin typeface="Inter Tight Medium"/>
                <a:ea typeface="Inter Tight Medium"/>
                <a:cs typeface="Inter Tight Medium"/>
                <a:sym typeface="Inter Tight Medium"/>
              </a:rPr>
              <a:t>Flexible, project-based team assembly</a:t>
            </a:r>
            <a:endParaRPr sz="1233">
              <a:solidFill>
                <a:srgbClr val="FFEACC"/>
              </a:solidFill>
              <a:latin typeface="Inter Tight SemiBold"/>
              <a:ea typeface="Inter Tight SemiBold"/>
              <a:cs typeface="Inter Tight SemiBold"/>
              <a:sym typeface="Inter Tight SemiBold"/>
            </a:endParaRPr>
          </a:p>
        </p:txBody>
      </p:sp>
      <p:sp>
        <p:nvSpPr>
          <p:cNvPr id="977" name="Google Shape;977;p93"/>
          <p:cNvSpPr txBox="1"/>
          <p:nvPr/>
        </p:nvSpPr>
        <p:spPr>
          <a:xfrm>
            <a:off x="6643998" y="1195453"/>
            <a:ext cx="2137800" cy="807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89"/>
              <a:buNone/>
            </a:pPr>
            <a:r>
              <a:rPr lang="en-US" sz="5244">
                <a:solidFill>
                  <a:srgbClr val="531A66"/>
                </a:solidFill>
                <a:latin typeface="Inter Tight SemiBold"/>
                <a:ea typeface="Inter Tight SemiBold"/>
                <a:cs typeface="Inter Tight SemiBold"/>
                <a:sym typeface="Inter Tight SemiBold"/>
              </a:rPr>
              <a:t>64</a:t>
            </a:r>
            <a:r>
              <a:rPr lang="en-US" sz="3390">
                <a:solidFill>
                  <a:srgbClr val="531A66"/>
                </a:solidFill>
                <a:latin typeface="Inter Tight SemiBold"/>
                <a:ea typeface="Inter Tight SemiBold"/>
                <a:cs typeface="Inter Tight SemiBold"/>
                <a:sym typeface="Inter Tight SemiBold"/>
              </a:rPr>
              <a:t>%</a:t>
            </a:r>
            <a:endParaRPr sz="3390">
              <a:solidFill>
                <a:srgbClr val="531A66"/>
              </a:solidFill>
              <a:latin typeface="Inter Tight SemiBold"/>
              <a:ea typeface="Inter Tight SemiBold"/>
              <a:cs typeface="Inter Tight SemiBold"/>
              <a:sym typeface="Inter Tight SemiBold"/>
            </a:endParaRPr>
          </a:p>
        </p:txBody>
      </p:sp>
      <p:sp>
        <p:nvSpPr>
          <p:cNvPr id="978" name="Google Shape;978;p93"/>
          <p:cNvSpPr txBox="1"/>
          <p:nvPr/>
        </p:nvSpPr>
        <p:spPr>
          <a:xfrm>
            <a:off x="6833095" y="2086295"/>
            <a:ext cx="1759800" cy="379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33">
                <a:solidFill>
                  <a:schemeClr val="accent5"/>
                </a:solidFill>
                <a:latin typeface="Inter Tight Medium"/>
                <a:ea typeface="Inter Tight Medium"/>
                <a:cs typeface="Inter Tight Medium"/>
                <a:sym typeface="Inter Tight Medium"/>
              </a:rPr>
              <a:t>are assessing the impact of AI on skills needs</a:t>
            </a:r>
            <a:endParaRPr sz="1233">
              <a:solidFill>
                <a:schemeClr val="accent5"/>
              </a:solidFill>
              <a:latin typeface="Inter Tight Medium"/>
              <a:ea typeface="Inter Tight Medium"/>
              <a:cs typeface="Inter Tight Medium"/>
              <a:sym typeface="Inter Tight Medium"/>
            </a:endParaRPr>
          </a:p>
        </p:txBody>
      </p:sp>
      <p:sp>
        <p:nvSpPr>
          <p:cNvPr id="979" name="Google Shape;979;p93"/>
          <p:cNvSpPr txBox="1"/>
          <p:nvPr/>
        </p:nvSpPr>
        <p:spPr>
          <a:xfrm>
            <a:off x="4384825" y="3253804"/>
            <a:ext cx="2137800" cy="807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89"/>
              <a:buNone/>
            </a:pPr>
            <a:r>
              <a:rPr lang="en-US" sz="5244">
                <a:solidFill>
                  <a:srgbClr val="531A66"/>
                </a:solidFill>
                <a:latin typeface="Inter Tight SemiBold"/>
                <a:ea typeface="Inter Tight SemiBold"/>
                <a:cs typeface="Inter Tight SemiBold"/>
                <a:sym typeface="Inter Tight SemiBold"/>
              </a:rPr>
              <a:t>47</a:t>
            </a:r>
            <a:r>
              <a:rPr lang="en-US" sz="3390">
                <a:solidFill>
                  <a:srgbClr val="531A66"/>
                </a:solidFill>
                <a:latin typeface="Inter Tight SemiBold"/>
                <a:ea typeface="Inter Tight SemiBold"/>
                <a:cs typeface="Inter Tight SemiBold"/>
                <a:sym typeface="Inter Tight SemiBold"/>
              </a:rPr>
              <a:t>%</a:t>
            </a:r>
            <a:endParaRPr sz="3390">
              <a:solidFill>
                <a:srgbClr val="531A66"/>
              </a:solidFill>
              <a:latin typeface="Inter Tight SemiBold"/>
              <a:ea typeface="Inter Tight SemiBold"/>
              <a:cs typeface="Inter Tight SemiBold"/>
              <a:sym typeface="Inter Tight SemiBold"/>
            </a:endParaRPr>
          </a:p>
        </p:txBody>
      </p:sp>
      <p:sp>
        <p:nvSpPr>
          <p:cNvPr id="980" name="Google Shape;980;p93"/>
          <p:cNvSpPr txBox="1"/>
          <p:nvPr/>
        </p:nvSpPr>
        <p:spPr>
          <a:xfrm>
            <a:off x="4573922" y="4144647"/>
            <a:ext cx="1759800" cy="379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33">
                <a:solidFill>
                  <a:schemeClr val="accent5"/>
                </a:solidFill>
                <a:latin typeface="Inter Tight Medium"/>
                <a:ea typeface="Inter Tight Medium"/>
                <a:cs typeface="Inter Tight Medium"/>
                <a:sym typeface="Inter Tight Medium"/>
              </a:rPr>
              <a:t>are increasing spend on AI</a:t>
            </a:r>
            <a:endParaRPr sz="1233">
              <a:solidFill>
                <a:schemeClr val="accent5"/>
              </a:solidFill>
              <a:latin typeface="Inter Tight Medium"/>
              <a:ea typeface="Inter Tight Medium"/>
              <a:cs typeface="Inter Tight Medium"/>
              <a:sym typeface="Inter Tight Medium"/>
            </a:endParaRPr>
          </a:p>
        </p:txBody>
      </p:sp>
      <p:sp>
        <p:nvSpPr>
          <p:cNvPr id="981" name="Google Shape;981;p93"/>
          <p:cNvSpPr/>
          <p:nvPr/>
        </p:nvSpPr>
        <p:spPr>
          <a:xfrm>
            <a:off x="9559750" y="-2461950"/>
            <a:ext cx="2068800" cy="3545100"/>
          </a:xfrm>
          <a:prstGeom prst="roundRect">
            <a:avLst>
              <a:gd fmla="val 8693" name="adj"/>
            </a:avLst>
          </a:prstGeom>
          <a:solidFill>
            <a:srgbClr val="FFFFFF">
              <a:alpha val="56330"/>
            </a:srgbClr>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82" name="Google Shape;982;p93"/>
          <p:cNvSpPr/>
          <p:nvPr/>
        </p:nvSpPr>
        <p:spPr>
          <a:xfrm>
            <a:off x="9651096" y="-1850725"/>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83" name="Google Shape;983;p93"/>
          <p:cNvSpPr txBox="1"/>
          <p:nvPr/>
        </p:nvSpPr>
        <p:spPr>
          <a:xfrm>
            <a:off x="9730790" y="-1714068"/>
            <a:ext cx="15399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Turnover </a:t>
            </a:r>
            <a:br>
              <a:rPr lang="en-US" sz="1200">
                <a:solidFill>
                  <a:srgbClr val="531A66"/>
                </a:solidFill>
                <a:latin typeface="Inter Tight SemiBold"/>
                <a:ea typeface="Inter Tight SemiBold"/>
                <a:cs typeface="Inter Tight SemiBold"/>
                <a:sym typeface="Inter Tight SemiBold"/>
              </a:rPr>
            </a:br>
            <a:r>
              <a:rPr lang="en-US" sz="1200">
                <a:solidFill>
                  <a:srgbClr val="531A66"/>
                </a:solidFill>
                <a:latin typeface="Inter Tight SemiBold"/>
                <a:ea typeface="Inter Tight SemiBold"/>
                <a:cs typeface="Inter Tight SemiBold"/>
                <a:sym typeface="Inter Tight SemiBold"/>
              </a:rPr>
              <a:t>prediction</a:t>
            </a:r>
            <a:endParaRPr sz="1200">
              <a:solidFill>
                <a:srgbClr val="531A66"/>
              </a:solidFill>
              <a:latin typeface="Inter Tight SemiBold"/>
              <a:ea typeface="Inter Tight SemiBold"/>
              <a:cs typeface="Inter Tight SemiBold"/>
              <a:sym typeface="Inter Tight SemiBold"/>
            </a:endParaRPr>
          </a:p>
        </p:txBody>
      </p:sp>
      <p:sp>
        <p:nvSpPr>
          <p:cNvPr id="984" name="Google Shape;984;p93"/>
          <p:cNvSpPr/>
          <p:nvPr/>
        </p:nvSpPr>
        <p:spPr>
          <a:xfrm>
            <a:off x="9651096" y="-1125809"/>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85" name="Google Shape;985;p93"/>
          <p:cNvSpPr/>
          <p:nvPr/>
        </p:nvSpPr>
        <p:spPr>
          <a:xfrm>
            <a:off x="9651096" y="-400893"/>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86" name="Google Shape;986;p93"/>
          <p:cNvSpPr/>
          <p:nvPr/>
        </p:nvSpPr>
        <p:spPr>
          <a:xfrm>
            <a:off x="9651096" y="321926"/>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87" name="Google Shape;987;p93"/>
          <p:cNvSpPr txBox="1"/>
          <p:nvPr/>
        </p:nvSpPr>
        <p:spPr>
          <a:xfrm>
            <a:off x="9730794" y="463712"/>
            <a:ext cx="17124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Flexible, project-based team assembly</a:t>
            </a:r>
            <a:endParaRPr sz="1200">
              <a:solidFill>
                <a:srgbClr val="531A66"/>
              </a:solidFill>
              <a:latin typeface="Inter Tight SemiBold"/>
              <a:ea typeface="Inter Tight SemiBold"/>
              <a:cs typeface="Inter Tight SemiBold"/>
              <a:sym typeface="Inter Tight SemiBold"/>
            </a:endParaRPr>
          </a:p>
        </p:txBody>
      </p:sp>
      <p:sp>
        <p:nvSpPr>
          <p:cNvPr id="988" name="Google Shape;988;p93"/>
          <p:cNvSpPr txBox="1"/>
          <p:nvPr/>
        </p:nvSpPr>
        <p:spPr>
          <a:xfrm>
            <a:off x="9730794" y="-313225"/>
            <a:ext cx="17124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Upskilling/reskilling recommendations</a:t>
            </a:r>
            <a:endParaRPr sz="1200">
              <a:solidFill>
                <a:srgbClr val="531A66"/>
              </a:solidFill>
              <a:latin typeface="Inter Tight SemiBold"/>
              <a:ea typeface="Inter Tight SemiBold"/>
              <a:cs typeface="Inter Tight SemiBold"/>
              <a:sym typeface="Inter Tight SemiBold"/>
            </a:endParaRPr>
          </a:p>
        </p:txBody>
      </p:sp>
      <p:sp>
        <p:nvSpPr>
          <p:cNvPr id="989" name="Google Shape;989;p93"/>
          <p:cNvSpPr txBox="1"/>
          <p:nvPr/>
        </p:nvSpPr>
        <p:spPr>
          <a:xfrm>
            <a:off x="9730794" y="-989918"/>
            <a:ext cx="1449900" cy="38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Succession </a:t>
            </a:r>
            <a:br>
              <a:rPr lang="en-US" sz="1200">
                <a:solidFill>
                  <a:srgbClr val="531A66"/>
                </a:solidFill>
                <a:latin typeface="Inter Tight SemiBold"/>
                <a:ea typeface="Inter Tight SemiBold"/>
                <a:cs typeface="Inter Tight SemiBold"/>
                <a:sym typeface="Inter Tight SemiBold"/>
              </a:rPr>
            </a:br>
            <a:r>
              <a:rPr lang="en-US" sz="1200">
                <a:solidFill>
                  <a:srgbClr val="531A66"/>
                </a:solidFill>
                <a:latin typeface="Inter Tight SemiBold"/>
                <a:ea typeface="Inter Tight SemiBold"/>
                <a:cs typeface="Inter Tight SemiBold"/>
                <a:sym typeface="Inter Tight SemiBold"/>
              </a:rPr>
              <a:t>planning</a:t>
            </a:r>
            <a:endParaRPr sz="1200">
              <a:solidFill>
                <a:srgbClr val="531A66"/>
              </a:solidFill>
              <a:latin typeface="Inter Tight SemiBold"/>
              <a:ea typeface="Inter Tight SemiBold"/>
              <a:cs typeface="Inter Tight SemiBold"/>
              <a:sym typeface="Inter Tight SemiBold"/>
            </a:endParaRPr>
          </a:p>
        </p:txBody>
      </p:sp>
      <p:sp>
        <p:nvSpPr>
          <p:cNvPr id="990" name="Google Shape;990;p93"/>
          <p:cNvSpPr txBox="1"/>
          <p:nvPr/>
        </p:nvSpPr>
        <p:spPr>
          <a:xfrm>
            <a:off x="9658371" y="-2250408"/>
            <a:ext cx="1923000" cy="24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579">
                <a:solidFill>
                  <a:srgbClr val="531A66"/>
                </a:solidFill>
                <a:latin typeface="Inter Tight SemiBold"/>
                <a:ea typeface="Inter Tight SemiBold"/>
                <a:cs typeface="Inter Tight SemiBold"/>
                <a:sym typeface="Inter Tight SemiBold"/>
              </a:rPr>
              <a:t>Use cases:</a:t>
            </a:r>
            <a:endParaRPr sz="1579">
              <a:solidFill>
                <a:srgbClr val="531A66"/>
              </a:solidFill>
              <a:latin typeface="Inter Tight SemiBold"/>
              <a:ea typeface="Inter Tight SemiBold"/>
              <a:cs typeface="Inter Tight SemiBold"/>
              <a:sym typeface="Inter Tight Semi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95" name="Shape 995"/>
        <p:cNvGrpSpPr/>
        <p:nvPr/>
      </p:nvGrpSpPr>
      <p:grpSpPr>
        <a:xfrm>
          <a:off x="0" y="0"/>
          <a:ext cx="0" cy="0"/>
          <a:chOff x="0" y="0"/>
          <a:chExt cx="0" cy="0"/>
        </a:xfrm>
      </p:grpSpPr>
      <p:sp>
        <p:nvSpPr>
          <p:cNvPr id="996" name="Google Shape;996;p94"/>
          <p:cNvSpPr txBox="1"/>
          <p:nvPr/>
        </p:nvSpPr>
        <p:spPr>
          <a:xfrm>
            <a:off x="731520" y="342900"/>
            <a:ext cx="82296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500">
                <a:solidFill>
                  <a:schemeClr val="dk1"/>
                </a:solidFill>
                <a:latin typeface="Calibri"/>
                <a:ea typeface="Calibri"/>
                <a:cs typeface="Calibri"/>
                <a:sym typeface="Calibri"/>
              </a:rPr>
              <a:t>Where AI is at work</a:t>
            </a:r>
            <a:endParaRPr sz="700">
              <a:solidFill>
                <a:schemeClr val="dk1"/>
              </a:solidFill>
            </a:endParaRPr>
          </a:p>
        </p:txBody>
      </p:sp>
      <p:sp>
        <p:nvSpPr>
          <p:cNvPr id="997" name="Google Shape;997;p94"/>
          <p:cNvSpPr txBox="1"/>
          <p:nvPr/>
        </p:nvSpPr>
        <p:spPr>
          <a:xfrm>
            <a:off x="822960" y="1097280"/>
            <a:ext cx="82296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highlight>
                  <a:srgbClr val="00FFFF"/>
                </a:highlight>
                <a:latin typeface="Calibri"/>
                <a:ea typeface="Calibri"/>
                <a:cs typeface="Calibri"/>
                <a:sym typeface="Calibri"/>
              </a:rPr>
              <a:t>INFOGRAPHIC</a:t>
            </a:r>
            <a:endParaRPr sz="2000">
              <a:solidFill>
                <a:schemeClr val="dk1"/>
              </a:solidFill>
              <a:highlight>
                <a:srgbClr val="00FFFF"/>
              </a:highlight>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9282A"/>
        </a:solidFill>
      </p:bgPr>
    </p:bg>
    <p:spTree>
      <p:nvGrpSpPr>
        <p:cNvPr id="1001" name="Shape 1001"/>
        <p:cNvGrpSpPr/>
        <p:nvPr/>
      </p:nvGrpSpPr>
      <p:grpSpPr>
        <a:xfrm>
          <a:off x="0" y="0"/>
          <a:ext cx="0" cy="0"/>
          <a:chOff x="0" y="0"/>
          <a:chExt cx="0" cy="0"/>
        </a:xfrm>
      </p:grpSpPr>
      <p:sp>
        <p:nvSpPr>
          <p:cNvPr id="1002" name="Google Shape;1002;p95"/>
          <p:cNvSpPr/>
          <p:nvPr/>
        </p:nvSpPr>
        <p:spPr>
          <a:xfrm>
            <a:off x="773200" y="333826"/>
            <a:ext cx="7596600" cy="1094700"/>
          </a:xfrm>
          <a:prstGeom prst="roundRect">
            <a:avLst>
              <a:gd fmla="val 16539" name="adj"/>
            </a:avLst>
          </a:prstGeom>
          <a:solidFill>
            <a:schemeClr val="accent2"/>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003" name="Google Shape;1003;p95"/>
          <p:cNvSpPr/>
          <p:nvPr/>
        </p:nvSpPr>
        <p:spPr>
          <a:xfrm>
            <a:off x="773200" y="1002926"/>
            <a:ext cx="7596600" cy="1094700"/>
          </a:xfrm>
          <a:prstGeom prst="roundRect">
            <a:avLst>
              <a:gd fmla="val 16539" name="adj"/>
            </a:avLst>
          </a:prstGeom>
          <a:solidFill>
            <a:srgbClr val="176164"/>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004" name="Google Shape;1004;p95"/>
          <p:cNvSpPr txBox="1"/>
          <p:nvPr/>
        </p:nvSpPr>
        <p:spPr>
          <a:xfrm>
            <a:off x="842550" y="471538"/>
            <a:ext cx="7475100" cy="445800"/>
          </a:xfrm>
          <a:prstGeom prst="rect">
            <a:avLst/>
          </a:prstGeom>
          <a:noFill/>
          <a:ln>
            <a:noFill/>
          </a:ln>
        </p:spPr>
        <p:txBody>
          <a:bodyPr anchorCtr="0" anchor="t" bIns="47275" lIns="94550" spcFirstLastPara="1" rIns="94550" wrap="square" tIns="47275">
            <a:spAutoFit/>
          </a:bodyPr>
          <a:lstStyle/>
          <a:p>
            <a:pPr indent="0" lvl="0" marL="0" rtl="0" algn="ctr">
              <a:spcBef>
                <a:spcPts val="0"/>
              </a:spcBef>
              <a:spcAft>
                <a:spcPts val="0"/>
              </a:spcAft>
              <a:buSzPts val="1100"/>
              <a:buNone/>
            </a:pPr>
            <a:r>
              <a:rPr lang="en-US" sz="2275">
                <a:solidFill>
                  <a:srgbClr val="11494B"/>
                </a:solidFill>
                <a:latin typeface="Inter Tight SemiBold"/>
                <a:ea typeface="Inter Tight SemiBold"/>
                <a:cs typeface="Inter Tight SemiBold"/>
                <a:sym typeface="Inter Tight SemiBold"/>
              </a:rPr>
              <a:t>Where AI is at work</a:t>
            </a:r>
            <a:endParaRPr sz="2275">
              <a:solidFill>
                <a:srgbClr val="11494B"/>
              </a:solidFill>
              <a:latin typeface="Inter Tight SemiBold"/>
              <a:ea typeface="Inter Tight SemiBold"/>
              <a:cs typeface="Inter Tight SemiBold"/>
              <a:sym typeface="Inter Tight SemiBold"/>
            </a:endParaRPr>
          </a:p>
        </p:txBody>
      </p:sp>
      <p:sp>
        <p:nvSpPr>
          <p:cNvPr id="1005" name="Google Shape;1005;p95"/>
          <p:cNvSpPr/>
          <p:nvPr/>
        </p:nvSpPr>
        <p:spPr>
          <a:xfrm rot="10800000">
            <a:off x="771500" y="1630676"/>
            <a:ext cx="7596600" cy="3192300"/>
          </a:xfrm>
          <a:prstGeom prst="round2SameRect">
            <a:avLst>
              <a:gd fmla="val 5067" name="adj1"/>
              <a:gd fmla="val 0" name="adj2"/>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06" name="Google Shape;1006;p95"/>
          <p:cNvSpPr txBox="1"/>
          <p:nvPr/>
        </p:nvSpPr>
        <p:spPr>
          <a:xfrm>
            <a:off x="1141856" y="1144717"/>
            <a:ext cx="19770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HR leaders </a:t>
            </a:r>
            <a:br>
              <a:rPr lang="en-US" sz="1200">
                <a:solidFill>
                  <a:srgbClr val="FFFFFF"/>
                </a:solidFill>
                <a:latin typeface="Inter Tight SemiBold"/>
                <a:ea typeface="Inter Tight SemiBold"/>
                <a:cs typeface="Inter Tight SemiBold"/>
                <a:sym typeface="Inter Tight SemiBold"/>
              </a:rPr>
            </a:br>
            <a:r>
              <a:rPr lang="en-US" sz="1200">
                <a:solidFill>
                  <a:srgbClr val="FFFFFF"/>
                </a:solidFill>
                <a:latin typeface="Inter Tight SemiBold"/>
                <a:ea typeface="Inter Tight SemiBold"/>
                <a:cs typeface="Inter Tight SemiBold"/>
                <a:sym typeface="Inter Tight SemiBold"/>
              </a:rPr>
              <a:t>using AI today</a:t>
            </a:r>
            <a:endParaRPr sz="1200">
              <a:solidFill>
                <a:srgbClr val="FFFFFF"/>
              </a:solidFill>
              <a:latin typeface="Inter Tight SemiBold"/>
              <a:ea typeface="Inter Tight SemiBold"/>
              <a:cs typeface="Inter Tight SemiBold"/>
              <a:sym typeface="Inter Tight SemiBold"/>
            </a:endParaRPr>
          </a:p>
        </p:txBody>
      </p:sp>
      <p:sp>
        <p:nvSpPr>
          <p:cNvPr id="1007" name="Google Shape;1007;p95"/>
          <p:cNvSpPr txBox="1"/>
          <p:nvPr/>
        </p:nvSpPr>
        <p:spPr>
          <a:xfrm>
            <a:off x="2838133" y="1236967"/>
            <a:ext cx="11499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AI use-case</a:t>
            </a:r>
            <a:endParaRPr sz="1200">
              <a:solidFill>
                <a:srgbClr val="FFFFFF"/>
              </a:solidFill>
              <a:latin typeface="Inter Tight SemiBold"/>
              <a:ea typeface="Inter Tight SemiBold"/>
              <a:cs typeface="Inter Tight SemiBold"/>
              <a:sym typeface="Inter Tight SemiBold"/>
            </a:endParaRPr>
          </a:p>
        </p:txBody>
      </p:sp>
      <p:sp>
        <p:nvSpPr>
          <p:cNvPr id="1008" name="Google Shape;1008;p95"/>
          <p:cNvSpPr txBox="1"/>
          <p:nvPr/>
        </p:nvSpPr>
        <p:spPr>
          <a:xfrm>
            <a:off x="5837833" y="1236967"/>
            <a:ext cx="11499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Why it matters</a:t>
            </a:r>
            <a:endParaRPr sz="1200">
              <a:solidFill>
                <a:srgbClr val="FFFFFF"/>
              </a:solidFill>
              <a:latin typeface="Inter Tight SemiBold"/>
              <a:ea typeface="Inter Tight SemiBold"/>
              <a:cs typeface="Inter Tight SemiBold"/>
              <a:sym typeface="Inter Tight SemiBold"/>
            </a:endParaRPr>
          </a:p>
        </p:txBody>
      </p:sp>
      <p:sp>
        <p:nvSpPr>
          <p:cNvPr id="1009" name="Google Shape;1009;p95"/>
          <p:cNvSpPr txBox="1"/>
          <p:nvPr/>
        </p:nvSpPr>
        <p:spPr>
          <a:xfrm>
            <a:off x="2838132" y="1841446"/>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Administrative automation</a:t>
            </a:r>
            <a:endParaRPr sz="1100">
              <a:solidFill>
                <a:srgbClr val="FFFFFF"/>
              </a:solidFill>
              <a:latin typeface="Inter Tight Medium"/>
              <a:ea typeface="Inter Tight Medium"/>
              <a:cs typeface="Inter Tight Medium"/>
              <a:sym typeface="Inter Tight Medium"/>
            </a:endParaRPr>
          </a:p>
        </p:txBody>
      </p:sp>
      <p:sp>
        <p:nvSpPr>
          <p:cNvPr id="1010" name="Google Shape;1010;p95"/>
          <p:cNvSpPr txBox="1"/>
          <p:nvPr/>
        </p:nvSpPr>
        <p:spPr>
          <a:xfrm>
            <a:off x="5837832" y="1841446"/>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Frees HR for higher-value work</a:t>
            </a:r>
            <a:endParaRPr sz="1100">
              <a:solidFill>
                <a:srgbClr val="FFFFFF"/>
              </a:solidFill>
              <a:latin typeface="Inter Tight Medium"/>
              <a:ea typeface="Inter Tight Medium"/>
              <a:cs typeface="Inter Tight Medium"/>
              <a:sym typeface="Inter Tight Medium"/>
            </a:endParaRPr>
          </a:p>
        </p:txBody>
      </p:sp>
      <p:sp>
        <p:nvSpPr>
          <p:cNvPr id="1011" name="Google Shape;1011;p95"/>
          <p:cNvSpPr txBox="1"/>
          <p:nvPr/>
        </p:nvSpPr>
        <p:spPr>
          <a:xfrm>
            <a:off x="1141850" y="1733594"/>
            <a:ext cx="1026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FFEACC"/>
                </a:solidFill>
                <a:latin typeface="Inter Tight SemiBold"/>
                <a:ea typeface="Inter Tight SemiBold"/>
                <a:cs typeface="Inter Tight SemiBold"/>
                <a:sym typeface="Inter Tight SemiBold"/>
              </a:rPr>
              <a:t>46</a:t>
            </a:r>
            <a:r>
              <a:rPr lang="en-US" sz="1500">
                <a:solidFill>
                  <a:srgbClr val="FFEACC"/>
                </a:solidFill>
                <a:latin typeface="Inter Tight SemiBold"/>
                <a:ea typeface="Inter Tight SemiBold"/>
                <a:cs typeface="Inter Tight SemiBold"/>
                <a:sym typeface="Inter Tight SemiBold"/>
              </a:rPr>
              <a:t>%</a:t>
            </a:r>
            <a:endParaRPr sz="1500">
              <a:solidFill>
                <a:srgbClr val="FFEACC"/>
              </a:solidFill>
              <a:latin typeface="Inter Tight SemiBold"/>
              <a:ea typeface="Inter Tight SemiBold"/>
              <a:cs typeface="Inter Tight SemiBold"/>
              <a:sym typeface="Inter Tight SemiBold"/>
            </a:endParaRPr>
          </a:p>
        </p:txBody>
      </p:sp>
      <p:sp>
        <p:nvSpPr>
          <p:cNvPr id="1012" name="Google Shape;1012;p95"/>
          <p:cNvSpPr txBox="1"/>
          <p:nvPr/>
        </p:nvSpPr>
        <p:spPr>
          <a:xfrm>
            <a:off x="2838119" y="2332951"/>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Strategic workforce planning</a:t>
            </a:r>
            <a:endParaRPr sz="1100">
              <a:solidFill>
                <a:srgbClr val="FFFFFF"/>
              </a:solidFill>
              <a:latin typeface="Inter Tight Medium"/>
              <a:ea typeface="Inter Tight Medium"/>
              <a:cs typeface="Inter Tight Medium"/>
              <a:sym typeface="Inter Tight Medium"/>
            </a:endParaRPr>
          </a:p>
        </p:txBody>
      </p:sp>
      <p:sp>
        <p:nvSpPr>
          <p:cNvPr id="1013" name="Google Shape;1013;p95"/>
          <p:cNvSpPr txBox="1"/>
          <p:nvPr/>
        </p:nvSpPr>
        <p:spPr>
          <a:xfrm>
            <a:off x="5837819" y="2332951"/>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Turns hindsight into foresight</a:t>
            </a:r>
            <a:endParaRPr sz="1100">
              <a:solidFill>
                <a:srgbClr val="FFFFFF"/>
              </a:solidFill>
              <a:latin typeface="Inter Tight Medium"/>
              <a:ea typeface="Inter Tight Medium"/>
              <a:cs typeface="Inter Tight Medium"/>
              <a:sym typeface="Inter Tight Medium"/>
            </a:endParaRPr>
          </a:p>
        </p:txBody>
      </p:sp>
      <p:sp>
        <p:nvSpPr>
          <p:cNvPr id="1014" name="Google Shape;1014;p95"/>
          <p:cNvSpPr txBox="1"/>
          <p:nvPr/>
        </p:nvSpPr>
        <p:spPr>
          <a:xfrm>
            <a:off x="1141850" y="2263649"/>
            <a:ext cx="1026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FFEACC"/>
                </a:solidFill>
                <a:latin typeface="Inter Tight SemiBold"/>
                <a:ea typeface="Inter Tight SemiBold"/>
                <a:cs typeface="Inter Tight SemiBold"/>
                <a:sym typeface="Inter Tight SemiBold"/>
              </a:rPr>
              <a:t>43</a:t>
            </a:r>
            <a:r>
              <a:rPr lang="en-US" sz="1500">
                <a:solidFill>
                  <a:srgbClr val="FFEACC"/>
                </a:solidFill>
                <a:latin typeface="Inter Tight SemiBold"/>
                <a:ea typeface="Inter Tight SemiBold"/>
                <a:cs typeface="Inter Tight SemiBold"/>
                <a:sym typeface="Inter Tight SemiBold"/>
              </a:rPr>
              <a:t>%</a:t>
            </a:r>
            <a:endParaRPr sz="1500">
              <a:solidFill>
                <a:srgbClr val="FFEACC"/>
              </a:solidFill>
              <a:latin typeface="Inter Tight SemiBold"/>
              <a:ea typeface="Inter Tight SemiBold"/>
              <a:cs typeface="Inter Tight SemiBold"/>
              <a:sym typeface="Inter Tight SemiBold"/>
            </a:endParaRPr>
          </a:p>
        </p:txBody>
      </p:sp>
      <p:sp>
        <p:nvSpPr>
          <p:cNvPr id="1015" name="Google Shape;1015;p95"/>
          <p:cNvSpPr txBox="1"/>
          <p:nvPr/>
        </p:nvSpPr>
        <p:spPr>
          <a:xfrm>
            <a:off x="2838136" y="2852992"/>
            <a:ext cx="24792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Personalised employee experiences</a:t>
            </a:r>
            <a:endParaRPr sz="1100">
              <a:solidFill>
                <a:srgbClr val="FFFFFF"/>
              </a:solidFill>
              <a:latin typeface="Inter Tight Medium"/>
              <a:ea typeface="Inter Tight Medium"/>
              <a:cs typeface="Inter Tight Medium"/>
              <a:sym typeface="Inter Tight Medium"/>
            </a:endParaRPr>
          </a:p>
        </p:txBody>
      </p:sp>
      <p:sp>
        <p:nvSpPr>
          <p:cNvPr id="1016" name="Google Shape;1016;p95"/>
          <p:cNvSpPr txBox="1"/>
          <p:nvPr/>
        </p:nvSpPr>
        <p:spPr>
          <a:xfrm>
            <a:off x="5837836" y="2852992"/>
            <a:ext cx="24189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Drives retention and engagement</a:t>
            </a:r>
            <a:endParaRPr sz="1100">
              <a:solidFill>
                <a:srgbClr val="FFFFFF"/>
              </a:solidFill>
              <a:latin typeface="Inter Tight Medium"/>
              <a:ea typeface="Inter Tight Medium"/>
              <a:cs typeface="Inter Tight Medium"/>
              <a:sym typeface="Inter Tight Medium"/>
            </a:endParaRPr>
          </a:p>
        </p:txBody>
      </p:sp>
      <p:sp>
        <p:nvSpPr>
          <p:cNvPr id="1017" name="Google Shape;1017;p95"/>
          <p:cNvSpPr txBox="1"/>
          <p:nvPr/>
        </p:nvSpPr>
        <p:spPr>
          <a:xfrm>
            <a:off x="1141850" y="2799692"/>
            <a:ext cx="1026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FFEACC"/>
                </a:solidFill>
                <a:latin typeface="Inter Tight SemiBold"/>
                <a:ea typeface="Inter Tight SemiBold"/>
                <a:cs typeface="Inter Tight SemiBold"/>
                <a:sym typeface="Inter Tight SemiBold"/>
              </a:rPr>
              <a:t>41</a:t>
            </a:r>
            <a:r>
              <a:rPr lang="en-US" sz="1500">
                <a:solidFill>
                  <a:srgbClr val="FFEACC"/>
                </a:solidFill>
                <a:latin typeface="Inter Tight SemiBold"/>
                <a:ea typeface="Inter Tight SemiBold"/>
                <a:cs typeface="Inter Tight SemiBold"/>
                <a:sym typeface="Inter Tight SemiBold"/>
              </a:rPr>
              <a:t>%</a:t>
            </a:r>
            <a:endParaRPr sz="1500">
              <a:solidFill>
                <a:srgbClr val="FFEACC"/>
              </a:solidFill>
              <a:latin typeface="Inter Tight SemiBold"/>
              <a:ea typeface="Inter Tight SemiBold"/>
              <a:cs typeface="Inter Tight SemiBold"/>
              <a:sym typeface="Inter Tight SemiBold"/>
            </a:endParaRPr>
          </a:p>
        </p:txBody>
      </p:sp>
      <p:sp>
        <p:nvSpPr>
          <p:cNvPr id="1018" name="Google Shape;1018;p95"/>
          <p:cNvSpPr txBox="1"/>
          <p:nvPr/>
        </p:nvSpPr>
        <p:spPr>
          <a:xfrm>
            <a:off x="2838136" y="3395599"/>
            <a:ext cx="24792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Decision-support / predictive tools</a:t>
            </a:r>
            <a:endParaRPr sz="1100">
              <a:solidFill>
                <a:srgbClr val="FFFFFF"/>
              </a:solidFill>
              <a:latin typeface="Inter Tight Medium"/>
              <a:ea typeface="Inter Tight Medium"/>
              <a:cs typeface="Inter Tight Medium"/>
              <a:sym typeface="Inter Tight Medium"/>
            </a:endParaRPr>
          </a:p>
        </p:txBody>
      </p:sp>
      <p:sp>
        <p:nvSpPr>
          <p:cNvPr id="1019" name="Google Shape;1019;p95"/>
          <p:cNvSpPr txBox="1"/>
          <p:nvPr/>
        </p:nvSpPr>
        <p:spPr>
          <a:xfrm>
            <a:off x="5837844" y="3395601"/>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Cuts costly people mistakes</a:t>
            </a:r>
            <a:endParaRPr sz="1100">
              <a:solidFill>
                <a:srgbClr val="FFFFFF"/>
              </a:solidFill>
              <a:latin typeface="Inter Tight Medium"/>
              <a:ea typeface="Inter Tight Medium"/>
              <a:cs typeface="Inter Tight Medium"/>
              <a:sym typeface="Inter Tight Medium"/>
            </a:endParaRPr>
          </a:p>
        </p:txBody>
      </p:sp>
      <p:sp>
        <p:nvSpPr>
          <p:cNvPr id="1020" name="Google Shape;1020;p95"/>
          <p:cNvSpPr txBox="1"/>
          <p:nvPr/>
        </p:nvSpPr>
        <p:spPr>
          <a:xfrm>
            <a:off x="1141850" y="3338399"/>
            <a:ext cx="1026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FFEACC"/>
                </a:solidFill>
                <a:latin typeface="Inter Tight SemiBold"/>
                <a:ea typeface="Inter Tight SemiBold"/>
                <a:cs typeface="Inter Tight SemiBold"/>
                <a:sym typeface="Inter Tight SemiBold"/>
              </a:rPr>
              <a:t>40</a:t>
            </a:r>
            <a:r>
              <a:rPr lang="en-US" sz="1500">
                <a:solidFill>
                  <a:srgbClr val="FFEACC"/>
                </a:solidFill>
                <a:latin typeface="Inter Tight SemiBold"/>
                <a:ea typeface="Inter Tight SemiBold"/>
                <a:cs typeface="Inter Tight SemiBold"/>
                <a:sym typeface="Inter Tight SemiBold"/>
              </a:rPr>
              <a:t>%</a:t>
            </a:r>
            <a:endParaRPr sz="1500">
              <a:solidFill>
                <a:srgbClr val="FFEACC"/>
              </a:solidFill>
              <a:latin typeface="Inter Tight SemiBold"/>
              <a:ea typeface="Inter Tight SemiBold"/>
              <a:cs typeface="Inter Tight SemiBold"/>
              <a:sym typeface="Inter Tight SemiBold"/>
            </a:endParaRPr>
          </a:p>
        </p:txBody>
      </p:sp>
      <p:sp>
        <p:nvSpPr>
          <p:cNvPr id="1021" name="Google Shape;1021;p95"/>
          <p:cNvSpPr txBox="1"/>
          <p:nvPr/>
        </p:nvSpPr>
        <p:spPr>
          <a:xfrm>
            <a:off x="2838124" y="3918697"/>
            <a:ext cx="24189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Recruitment sourcing &amp; screening</a:t>
            </a:r>
            <a:endParaRPr sz="1100">
              <a:solidFill>
                <a:srgbClr val="FFFFFF"/>
              </a:solidFill>
              <a:latin typeface="Inter Tight Medium"/>
              <a:ea typeface="Inter Tight Medium"/>
              <a:cs typeface="Inter Tight Medium"/>
              <a:sym typeface="Inter Tight Medium"/>
            </a:endParaRPr>
          </a:p>
        </p:txBody>
      </p:sp>
      <p:sp>
        <p:nvSpPr>
          <p:cNvPr id="1022" name="Google Shape;1022;p95"/>
          <p:cNvSpPr txBox="1"/>
          <p:nvPr/>
        </p:nvSpPr>
        <p:spPr>
          <a:xfrm>
            <a:off x="5837832" y="3918699"/>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Speeds up hiring in tight markets</a:t>
            </a:r>
            <a:endParaRPr sz="1100">
              <a:solidFill>
                <a:srgbClr val="FFFFFF"/>
              </a:solidFill>
              <a:latin typeface="Inter Tight Medium"/>
              <a:ea typeface="Inter Tight Medium"/>
              <a:cs typeface="Inter Tight Medium"/>
              <a:sym typeface="Inter Tight Medium"/>
            </a:endParaRPr>
          </a:p>
        </p:txBody>
      </p:sp>
      <p:sp>
        <p:nvSpPr>
          <p:cNvPr id="1023" name="Google Shape;1023;p95"/>
          <p:cNvSpPr txBox="1"/>
          <p:nvPr/>
        </p:nvSpPr>
        <p:spPr>
          <a:xfrm>
            <a:off x="1141850" y="3849397"/>
            <a:ext cx="1026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FFEACC"/>
                </a:solidFill>
                <a:latin typeface="Inter Tight SemiBold"/>
                <a:ea typeface="Inter Tight SemiBold"/>
                <a:cs typeface="Inter Tight SemiBold"/>
                <a:sym typeface="Inter Tight SemiBold"/>
              </a:rPr>
              <a:t>3</a:t>
            </a:r>
            <a:r>
              <a:rPr lang="en-US" sz="2000">
                <a:solidFill>
                  <a:srgbClr val="FFEACC"/>
                </a:solidFill>
                <a:latin typeface="Inter Tight SemiBold"/>
                <a:ea typeface="Inter Tight SemiBold"/>
                <a:cs typeface="Inter Tight SemiBold"/>
                <a:sym typeface="Inter Tight SemiBold"/>
              </a:rPr>
              <a:t>6</a:t>
            </a:r>
            <a:r>
              <a:rPr lang="en-US" sz="1500">
                <a:solidFill>
                  <a:srgbClr val="FFEACC"/>
                </a:solidFill>
                <a:latin typeface="Inter Tight SemiBold"/>
                <a:ea typeface="Inter Tight SemiBold"/>
                <a:cs typeface="Inter Tight SemiBold"/>
                <a:sym typeface="Inter Tight SemiBold"/>
              </a:rPr>
              <a:t>%</a:t>
            </a:r>
            <a:endParaRPr sz="1500">
              <a:solidFill>
                <a:srgbClr val="FFEACC"/>
              </a:solidFill>
              <a:latin typeface="Inter Tight SemiBold"/>
              <a:ea typeface="Inter Tight SemiBold"/>
              <a:cs typeface="Inter Tight SemiBold"/>
              <a:sym typeface="Inter Tight SemiBold"/>
            </a:endParaRPr>
          </a:p>
        </p:txBody>
      </p:sp>
      <p:sp>
        <p:nvSpPr>
          <p:cNvPr id="1024" name="Google Shape;1024;p95"/>
          <p:cNvSpPr txBox="1"/>
          <p:nvPr/>
        </p:nvSpPr>
        <p:spPr>
          <a:xfrm>
            <a:off x="2838132" y="4434803"/>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Leadership augmentation</a:t>
            </a:r>
            <a:endParaRPr sz="1100">
              <a:solidFill>
                <a:srgbClr val="FFFFFF"/>
              </a:solidFill>
              <a:latin typeface="Inter Tight Medium"/>
              <a:ea typeface="Inter Tight Medium"/>
              <a:cs typeface="Inter Tight Medium"/>
              <a:sym typeface="Inter Tight Medium"/>
            </a:endParaRPr>
          </a:p>
        </p:txBody>
      </p:sp>
      <p:sp>
        <p:nvSpPr>
          <p:cNvPr id="1025" name="Google Shape;1025;p95"/>
          <p:cNvSpPr txBox="1"/>
          <p:nvPr/>
        </p:nvSpPr>
        <p:spPr>
          <a:xfrm>
            <a:off x="5837832" y="4434803"/>
            <a:ext cx="2027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Multiplies managerial impact</a:t>
            </a:r>
            <a:endParaRPr sz="1100">
              <a:solidFill>
                <a:srgbClr val="FFFFFF"/>
              </a:solidFill>
              <a:latin typeface="Inter Tight Medium"/>
              <a:ea typeface="Inter Tight Medium"/>
              <a:cs typeface="Inter Tight Medium"/>
              <a:sym typeface="Inter Tight Medium"/>
            </a:endParaRPr>
          </a:p>
        </p:txBody>
      </p:sp>
      <p:sp>
        <p:nvSpPr>
          <p:cNvPr id="1026" name="Google Shape;1026;p95"/>
          <p:cNvSpPr txBox="1"/>
          <p:nvPr/>
        </p:nvSpPr>
        <p:spPr>
          <a:xfrm>
            <a:off x="1141850" y="4381176"/>
            <a:ext cx="1026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FFEACC"/>
                </a:solidFill>
                <a:latin typeface="Inter Tight SemiBold"/>
                <a:ea typeface="Inter Tight SemiBold"/>
                <a:cs typeface="Inter Tight SemiBold"/>
                <a:sym typeface="Inter Tight SemiBold"/>
              </a:rPr>
              <a:t>33</a:t>
            </a:r>
            <a:r>
              <a:rPr lang="en-US" sz="1500">
                <a:solidFill>
                  <a:srgbClr val="FFEACC"/>
                </a:solidFill>
                <a:latin typeface="Inter Tight SemiBold"/>
                <a:ea typeface="Inter Tight SemiBold"/>
                <a:cs typeface="Inter Tight SemiBold"/>
                <a:sym typeface="Inter Tight SemiBold"/>
              </a:rPr>
              <a:t>%</a:t>
            </a:r>
            <a:endParaRPr sz="1500">
              <a:solidFill>
                <a:srgbClr val="FFEACC"/>
              </a:solidFill>
              <a:latin typeface="Inter Tight SemiBold"/>
              <a:ea typeface="Inter Tight SemiBold"/>
              <a:cs typeface="Inter Tight SemiBold"/>
              <a:sym typeface="Inter Tight SemiBold"/>
            </a:endParaRPr>
          </a:p>
        </p:txBody>
      </p:sp>
      <p:cxnSp>
        <p:nvCxnSpPr>
          <p:cNvPr id="1027" name="Google Shape;1027;p95"/>
          <p:cNvCxnSpPr/>
          <p:nvPr/>
        </p:nvCxnSpPr>
        <p:spPr>
          <a:xfrm>
            <a:off x="775900" y="2141801"/>
            <a:ext cx="7596600" cy="13200"/>
          </a:xfrm>
          <a:prstGeom prst="straightConnector1">
            <a:avLst/>
          </a:prstGeom>
          <a:noFill/>
          <a:ln cap="flat" cmpd="sng" w="9525">
            <a:solidFill>
              <a:srgbClr val="176164"/>
            </a:solidFill>
            <a:prstDash val="solid"/>
            <a:round/>
            <a:headEnd len="med" w="med" type="none"/>
            <a:tailEnd len="med" w="med" type="none"/>
          </a:ln>
        </p:spPr>
      </p:cxnSp>
      <p:cxnSp>
        <p:nvCxnSpPr>
          <p:cNvPr id="1028" name="Google Shape;1028;p95"/>
          <p:cNvCxnSpPr/>
          <p:nvPr/>
        </p:nvCxnSpPr>
        <p:spPr>
          <a:xfrm>
            <a:off x="775900" y="2685353"/>
            <a:ext cx="7596600" cy="13200"/>
          </a:xfrm>
          <a:prstGeom prst="straightConnector1">
            <a:avLst/>
          </a:prstGeom>
          <a:noFill/>
          <a:ln cap="flat" cmpd="sng" w="9525">
            <a:solidFill>
              <a:srgbClr val="176164"/>
            </a:solidFill>
            <a:prstDash val="solid"/>
            <a:round/>
            <a:headEnd len="med" w="med" type="none"/>
            <a:tailEnd len="med" w="med" type="none"/>
          </a:ln>
        </p:spPr>
      </p:cxnSp>
      <p:cxnSp>
        <p:nvCxnSpPr>
          <p:cNvPr id="1029" name="Google Shape;1029;p95"/>
          <p:cNvCxnSpPr/>
          <p:nvPr/>
        </p:nvCxnSpPr>
        <p:spPr>
          <a:xfrm>
            <a:off x="775900" y="3226817"/>
            <a:ext cx="7596600" cy="13200"/>
          </a:xfrm>
          <a:prstGeom prst="straightConnector1">
            <a:avLst/>
          </a:prstGeom>
          <a:noFill/>
          <a:ln cap="flat" cmpd="sng" w="9525">
            <a:solidFill>
              <a:srgbClr val="176164"/>
            </a:solidFill>
            <a:prstDash val="solid"/>
            <a:round/>
            <a:headEnd len="med" w="med" type="none"/>
            <a:tailEnd len="med" w="med" type="none"/>
          </a:ln>
        </p:spPr>
      </p:cxnSp>
      <p:cxnSp>
        <p:nvCxnSpPr>
          <p:cNvPr id="1030" name="Google Shape;1030;p95"/>
          <p:cNvCxnSpPr/>
          <p:nvPr/>
        </p:nvCxnSpPr>
        <p:spPr>
          <a:xfrm>
            <a:off x="775900" y="3733725"/>
            <a:ext cx="7596600" cy="13200"/>
          </a:xfrm>
          <a:prstGeom prst="straightConnector1">
            <a:avLst/>
          </a:prstGeom>
          <a:noFill/>
          <a:ln cap="flat" cmpd="sng" w="9525">
            <a:solidFill>
              <a:srgbClr val="176164"/>
            </a:solidFill>
            <a:prstDash val="solid"/>
            <a:round/>
            <a:headEnd len="med" w="med" type="none"/>
            <a:tailEnd len="med" w="med" type="none"/>
          </a:ln>
        </p:spPr>
      </p:cxnSp>
      <p:cxnSp>
        <p:nvCxnSpPr>
          <p:cNvPr id="1031" name="Google Shape;1031;p95"/>
          <p:cNvCxnSpPr/>
          <p:nvPr/>
        </p:nvCxnSpPr>
        <p:spPr>
          <a:xfrm>
            <a:off x="775900" y="4277276"/>
            <a:ext cx="7596600" cy="13200"/>
          </a:xfrm>
          <a:prstGeom prst="straightConnector1">
            <a:avLst/>
          </a:prstGeom>
          <a:noFill/>
          <a:ln cap="flat" cmpd="sng" w="9525">
            <a:solidFill>
              <a:srgbClr val="176164"/>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035" name="Shape 1035"/>
        <p:cNvGrpSpPr/>
        <p:nvPr/>
      </p:nvGrpSpPr>
      <p:grpSpPr>
        <a:xfrm>
          <a:off x="0" y="0"/>
          <a:ext cx="0" cy="0"/>
          <a:chOff x="0" y="0"/>
          <a:chExt cx="0" cy="0"/>
        </a:xfrm>
      </p:grpSpPr>
      <p:sp>
        <p:nvSpPr>
          <p:cNvPr id="1036" name="Google Shape;1036;p96"/>
          <p:cNvSpPr/>
          <p:nvPr/>
        </p:nvSpPr>
        <p:spPr>
          <a:xfrm>
            <a:off x="344740" y="879100"/>
            <a:ext cx="8434200" cy="1134600"/>
          </a:xfrm>
          <a:prstGeom prst="roundRect">
            <a:avLst>
              <a:gd fmla="val 16539" name="adj"/>
            </a:avLst>
          </a:prstGeom>
          <a:solidFill>
            <a:srgbClr val="176164"/>
          </a:solidFill>
          <a:ln>
            <a:noFill/>
          </a:ln>
        </p:spPr>
        <p:txBody>
          <a:bodyPr anchorCtr="0" anchor="ctr" bIns="98000" lIns="98000" spcFirstLastPara="1" rIns="98000" wrap="square" tIns="98000">
            <a:noAutofit/>
          </a:bodyPr>
          <a:lstStyle/>
          <a:p>
            <a:pPr indent="0" lvl="0" marL="0" rtl="0" algn="ctr">
              <a:spcBef>
                <a:spcPts val="0"/>
              </a:spcBef>
              <a:spcAft>
                <a:spcPts val="0"/>
              </a:spcAft>
              <a:buNone/>
            </a:pPr>
            <a:r>
              <a:t/>
            </a:r>
            <a:endParaRPr sz="1501">
              <a:latin typeface="Inter Tight Medium"/>
              <a:ea typeface="Inter Tight Medium"/>
              <a:cs typeface="Inter Tight Medium"/>
              <a:sym typeface="Inter Tight Medium"/>
            </a:endParaRPr>
          </a:p>
        </p:txBody>
      </p:sp>
      <p:sp>
        <p:nvSpPr>
          <p:cNvPr id="1037" name="Google Shape;1037;p96"/>
          <p:cNvSpPr/>
          <p:nvPr/>
        </p:nvSpPr>
        <p:spPr>
          <a:xfrm rot="10800000">
            <a:off x="342663" y="1529700"/>
            <a:ext cx="8434200" cy="3309000"/>
          </a:xfrm>
          <a:prstGeom prst="round2SameRect">
            <a:avLst>
              <a:gd fmla="val 5067" name="adj1"/>
              <a:gd fmla="val 0" name="adj2"/>
            </a:avLst>
          </a:prstGeom>
          <a:solidFill>
            <a:srgbClr val="11494B"/>
          </a:solidFill>
          <a:ln>
            <a:noFill/>
          </a:ln>
        </p:spPr>
        <p:txBody>
          <a:bodyPr anchorCtr="0" anchor="ctr" bIns="94775" lIns="94775" spcFirstLastPara="1" rIns="94775" wrap="square" tIns="94775">
            <a:noAutofit/>
          </a:bodyPr>
          <a:lstStyle/>
          <a:p>
            <a:pPr indent="0" lvl="0" marL="0" rtl="0" algn="ctr">
              <a:spcBef>
                <a:spcPts val="0"/>
              </a:spcBef>
              <a:spcAft>
                <a:spcPts val="0"/>
              </a:spcAft>
              <a:buNone/>
            </a:pPr>
            <a:r>
              <a:t/>
            </a:r>
            <a:endParaRPr sz="1451">
              <a:latin typeface="Inter Tight Medium"/>
              <a:ea typeface="Inter Tight Medium"/>
              <a:cs typeface="Inter Tight Medium"/>
              <a:sym typeface="Inter Tight Medium"/>
            </a:endParaRPr>
          </a:p>
        </p:txBody>
      </p:sp>
      <p:sp>
        <p:nvSpPr>
          <p:cNvPr id="1038" name="Google Shape;1038;p96"/>
          <p:cNvSpPr txBox="1"/>
          <p:nvPr/>
        </p:nvSpPr>
        <p:spPr>
          <a:xfrm>
            <a:off x="670188" y="1109266"/>
            <a:ext cx="2005200" cy="191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44">
                <a:solidFill>
                  <a:srgbClr val="FFFFFF"/>
                </a:solidFill>
                <a:latin typeface="Inter Tight SemiBold"/>
                <a:ea typeface="Inter Tight SemiBold"/>
                <a:cs typeface="Inter Tight SemiBold"/>
                <a:sym typeface="Inter Tight SemiBold"/>
              </a:rPr>
              <a:t>HR leaders using AI today</a:t>
            </a:r>
            <a:endParaRPr sz="1244">
              <a:solidFill>
                <a:srgbClr val="FFFFFF"/>
              </a:solidFill>
              <a:latin typeface="Inter Tight SemiBold"/>
              <a:ea typeface="Inter Tight SemiBold"/>
              <a:cs typeface="Inter Tight SemiBold"/>
              <a:sym typeface="Inter Tight SemiBold"/>
            </a:endParaRPr>
          </a:p>
        </p:txBody>
      </p:sp>
      <p:sp>
        <p:nvSpPr>
          <p:cNvPr id="1039" name="Google Shape;1039;p96"/>
          <p:cNvSpPr txBox="1"/>
          <p:nvPr/>
        </p:nvSpPr>
        <p:spPr>
          <a:xfrm>
            <a:off x="3192526" y="1121692"/>
            <a:ext cx="1166400" cy="191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44">
                <a:solidFill>
                  <a:srgbClr val="FFFFFF"/>
                </a:solidFill>
                <a:latin typeface="Inter Tight SemiBold"/>
                <a:ea typeface="Inter Tight SemiBold"/>
                <a:cs typeface="Inter Tight SemiBold"/>
                <a:sym typeface="Inter Tight SemiBold"/>
              </a:rPr>
              <a:t>AI use-case</a:t>
            </a:r>
            <a:endParaRPr sz="1244">
              <a:solidFill>
                <a:srgbClr val="FFFFFF"/>
              </a:solidFill>
              <a:latin typeface="Inter Tight SemiBold"/>
              <a:ea typeface="Inter Tight SemiBold"/>
              <a:cs typeface="Inter Tight SemiBold"/>
              <a:sym typeface="Inter Tight SemiBold"/>
            </a:endParaRPr>
          </a:p>
        </p:txBody>
      </p:sp>
      <p:sp>
        <p:nvSpPr>
          <p:cNvPr id="1040" name="Google Shape;1040;p96"/>
          <p:cNvSpPr txBox="1"/>
          <p:nvPr/>
        </p:nvSpPr>
        <p:spPr>
          <a:xfrm>
            <a:off x="6235028" y="1121692"/>
            <a:ext cx="1166400" cy="191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44">
                <a:solidFill>
                  <a:srgbClr val="FFFFFF"/>
                </a:solidFill>
                <a:latin typeface="Inter Tight SemiBold"/>
                <a:ea typeface="Inter Tight SemiBold"/>
                <a:cs typeface="Inter Tight SemiBold"/>
                <a:sym typeface="Inter Tight SemiBold"/>
              </a:rPr>
              <a:t>Why it matters</a:t>
            </a:r>
            <a:endParaRPr sz="1244">
              <a:solidFill>
                <a:srgbClr val="FFFFFF"/>
              </a:solidFill>
              <a:latin typeface="Inter Tight SemiBold"/>
              <a:ea typeface="Inter Tight SemiBold"/>
              <a:cs typeface="Inter Tight SemiBold"/>
              <a:sym typeface="Inter Tight SemiBold"/>
            </a:endParaRPr>
          </a:p>
        </p:txBody>
      </p:sp>
      <p:sp>
        <p:nvSpPr>
          <p:cNvPr id="1041" name="Google Shape;1041;p96"/>
          <p:cNvSpPr txBox="1"/>
          <p:nvPr/>
        </p:nvSpPr>
        <p:spPr>
          <a:xfrm>
            <a:off x="3192524" y="1748253"/>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Administrative automation</a:t>
            </a:r>
            <a:endParaRPr sz="1140">
              <a:solidFill>
                <a:srgbClr val="FFFFFF"/>
              </a:solidFill>
              <a:latin typeface="Inter Tight Medium"/>
              <a:ea typeface="Inter Tight Medium"/>
              <a:cs typeface="Inter Tight Medium"/>
              <a:sym typeface="Inter Tight Medium"/>
            </a:endParaRPr>
          </a:p>
        </p:txBody>
      </p:sp>
      <p:sp>
        <p:nvSpPr>
          <p:cNvPr id="1042" name="Google Shape;1042;p96"/>
          <p:cNvSpPr txBox="1"/>
          <p:nvPr/>
        </p:nvSpPr>
        <p:spPr>
          <a:xfrm>
            <a:off x="6235027" y="1748253"/>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Frees HR for higher-value work</a:t>
            </a:r>
            <a:endParaRPr sz="1140">
              <a:solidFill>
                <a:srgbClr val="FFFFFF"/>
              </a:solidFill>
              <a:latin typeface="Inter Tight Medium"/>
              <a:ea typeface="Inter Tight Medium"/>
              <a:cs typeface="Inter Tight Medium"/>
              <a:sym typeface="Inter Tight Medium"/>
            </a:endParaRPr>
          </a:p>
        </p:txBody>
      </p:sp>
      <p:sp>
        <p:nvSpPr>
          <p:cNvPr id="1043" name="Google Shape;1043;p96"/>
          <p:cNvSpPr txBox="1"/>
          <p:nvPr/>
        </p:nvSpPr>
        <p:spPr>
          <a:xfrm>
            <a:off x="940789" y="1636461"/>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46</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1044" name="Google Shape;1044;p96"/>
          <p:cNvSpPr txBox="1"/>
          <p:nvPr/>
        </p:nvSpPr>
        <p:spPr>
          <a:xfrm>
            <a:off x="3192512" y="2257713"/>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Strategic workforce planning</a:t>
            </a:r>
            <a:endParaRPr sz="1140">
              <a:solidFill>
                <a:srgbClr val="FFFFFF"/>
              </a:solidFill>
              <a:latin typeface="Inter Tight Medium"/>
              <a:ea typeface="Inter Tight Medium"/>
              <a:cs typeface="Inter Tight Medium"/>
              <a:sym typeface="Inter Tight Medium"/>
            </a:endParaRPr>
          </a:p>
        </p:txBody>
      </p:sp>
      <p:sp>
        <p:nvSpPr>
          <p:cNvPr id="1045" name="Google Shape;1045;p96"/>
          <p:cNvSpPr txBox="1"/>
          <p:nvPr/>
        </p:nvSpPr>
        <p:spPr>
          <a:xfrm>
            <a:off x="6235014" y="2257713"/>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Turns hindsight into foresight</a:t>
            </a:r>
            <a:endParaRPr sz="1140">
              <a:solidFill>
                <a:srgbClr val="FFFFFF"/>
              </a:solidFill>
              <a:latin typeface="Inter Tight Medium"/>
              <a:ea typeface="Inter Tight Medium"/>
              <a:cs typeface="Inter Tight Medium"/>
              <a:sym typeface="Inter Tight Medium"/>
            </a:endParaRPr>
          </a:p>
        </p:txBody>
      </p:sp>
      <p:sp>
        <p:nvSpPr>
          <p:cNvPr id="1046" name="Google Shape;1046;p96"/>
          <p:cNvSpPr txBox="1"/>
          <p:nvPr/>
        </p:nvSpPr>
        <p:spPr>
          <a:xfrm>
            <a:off x="940789" y="2185879"/>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43</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1047" name="Google Shape;1047;p96"/>
          <p:cNvSpPr txBox="1"/>
          <p:nvPr/>
        </p:nvSpPr>
        <p:spPr>
          <a:xfrm>
            <a:off x="3192528" y="2796752"/>
            <a:ext cx="25146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Personalised employee experiences</a:t>
            </a:r>
            <a:endParaRPr sz="1140">
              <a:solidFill>
                <a:srgbClr val="FFFFFF"/>
              </a:solidFill>
              <a:latin typeface="Inter Tight Medium"/>
              <a:ea typeface="Inter Tight Medium"/>
              <a:cs typeface="Inter Tight Medium"/>
              <a:sym typeface="Inter Tight Medium"/>
            </a:endParaRPr>
          </a:p>
        </p:txBody>
      </p:sp>
      <p:sp>
        <p:nvSpPr>
          <p:cNvPr id="1048" name="Google Shape;1048;p96"/>
          <p:cNvSpPr txBox="1"/>
          <p:nvPr/>
        </p:nvSpPr>
        <p:spPr>
          <a:xfrm>
            <a:off x="6235031" y="2796752"/>
            <a:ext cx="24534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Drives retention and engagement</a:t>
            </a:r>
            <a:endParaRPr sz="1140">
              <a:solidFill>
                <a:srgbClr val="FFFFFF"/>
              </a:solidFill>
              <a:latin typeface="Inter Tight Medium"/>
              <a:ea typeface="Inter Tight Medium"/>
              <a:cs typeface="Inter Tight Medium"/>
              <a:sym typeface="Inter Tight Medium"/>
            </a:endParaRPr>
          </a:p>
        </p:txBody>
      </p:sp>
      <p:sp>
        <p:nvSpPr>
          <p:cNvPr id="1049" name="Google Shape;1049;p96"/>
          <p:cNvSpPr txBox="1"/>
          <p:nvPr/>
        </p:nvSpPr>
        <p:spPr>
          <a:xfrm>
            <a:off x="940789" y="2741505"/>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41</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1050" name="Google Shape;1050;p96"/>
          <p:cNvSpPr txBox="1"/>
          <p:nvPr/>
        </p:nvSpPr>
        <p:spPr>
          <a:xfrm>
            <a:off x="3192528" y="3359180"/>
            <a:ext cx="25146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Decision-support / predictive tools</a:t>
            </a:r>
            <a:endParaRPr sz="1140">
              <a:solidFill>
                <a:srgbClr val="FFFFFF"/>
              </a:solidFill>
              <a:latin typeface="Inter Tight Medium"/>
              <a:ea typeface="Inter Tight Medium"/>
              <a:cs typeface="Inter Tight Medium"/>
              <a:sym typeface="Inter Tight Medium"/>
            </a:endParaRPr>
          </a:p>
        </p:txBody>
      </p:sp>
      <p:sp>
        <p:nvSpPr>
          <p:cNvPr id="1051" name="Google Shape;1051;p96"/>
          <p:cNvSpPr txBox="1"/>
          <p:nvPr/>
        </p:nvSpPr>
        <p:spPr>
          <a:xfrm>
            <a:off x="6235040" y="3359183"/>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Cuts costly people mistakes</a:t>
            </a:r>
            <a:endParaRPr sz="1140">
              <a:solidFill>
                <a:srgbClr val="FFFFFF"/>
              </a:solidFill>
              <a:latin typeface="Inter Tight Medium"/>
              <a:ea typeface="Inter Tight Medium"/>
              <a:cs typeface="Inter Tight Medium"/>
              <a:sym typeface="Inter Tight Medium"/>
            </a:endParaRPr>
          </a:p>
        </p:txBody>
      </p:sp>
      <p:sp>
        <p:nvSpPr>
          <p:cNvPr id="1052" name="Google Shape;1052;p96"/>
          <p:cNvSpPr txBox="1"/>
          <p:nvPr/>
        </p:nvSpPr>
        <p:spPr>
          <a:xfrm>
            <a:off x="940789" y="3299891"/>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40</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1053" name="Google Shape;1053;p96"/>
          <p:cNvSpPr txBox="1"/>
          <p:nvPr/>
        </p:nvSpPr>
        <p:spPr>
          <a:xfrm>
            <a:off x="3192516" y="3901387"/>
            <a:ext cx="24534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Recruitment sourcing &amp; screening</a:t>
            </a:r>
            <a:endParaRPr sz="1140">
              <a:solidFill>
                <a:srgbClr val="FFFFFF"/>
              </a:solidFill>
              <a:latin typeface="Inter Tight Medium"/>
              <a:ea typeface="Inter Tight Medium"/>
              <a:cs typeface="Inter Tight Medium"/>
              <a:sym typeface="Inter Tight Medium"/>
            </a:endParaRPr>
          </a:p>
        </p:txBody>
      </p:sp>
      <p:sp>
        <p:nvSpPr>
          <p:cNvPr id="1054" name="Google Shape;1054;p96"/>
          <p:cNvSpPr txBox="1"/>
          <p:nvPr/>
        </p:nvSpPr>
        <p:spPr>
          <a:xfrm>
            <a:off x="6235025" y="3901400"/>
            <a:ext cx="21798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Speeds up hiring in tight markets</a:t>
            </a:r>
            <a:endParaRPr sz="1140">
              <a:solidFill>
                <a:srgbClr val="FFFFFF"/>
              </a:solidFill>
              <a:latin typeface="Inter Tight Medium"/>
              <a:ea typeface="Inter Tight Medium"/>
              <a:cs typeface="Inter Tight Medium"/>
              <a:sym typeface="Inter Tight Medium"/>
            </a:endParaRPr>
          </a:p>
        </p:txBody>
      </p:sp>
      <p:sp>
        <p:nvSpPr>
          <p:cNvPr id="1055" name="Google Shape;1055;p96"/>
          <p:cNvSpPr txBox="1"/>
          <p:nvPr/>
        </p:nvSpPr>
        <p:spPr>
          <a:xfrm>
            <a:off x="940789" y="3829556"/>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36</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1056" name="Google Shape;1056;p96"/>
          <p:cNvSpPr txBox="1"/>
          <p:nvPr/>
        </p:nvSpPr>
        <p:spPr>
          <a:xfrm>
            <a:off x="3192524" y="4436348"/>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Leadership augmentation</a:t>
            </a:r>
            <a:endParaRPr sz="1140">
              <a:solidFill>
                <a:srgbClr val="FFFFFF"/>
              </a:solidFill>
              <a:latin typeface="Inter Tight Medium"/>
              <a:ea typeface="Inter Tight Medium"/>
              <a:cs typeface="Inter Tight Medium"/>
              <a:sym typeface="Inter Tight Medium"/>
            </a:endParaRPr>
          </a:p>
        </p:txBody>
      </p:sp>
      <p:sp>
        <p:nvSpPr>
          <p:cNvPr id="1057" name="Google Shape;1057;p96"/>
          <p:cNvSpPr txBox="1"/>
          <p:nvPr/>
        </p:nvSpPr>
        <p:spPr>
          <a:xfrm>
            <a:off x="6235027" y="4436348"/>
            <a:ext cx="2056500" cy="17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Multiplies managerial impact</a:t>
            </a:r>
            <a:endParaRPr sz="1140">
              <a:solidFill>
                <a:srgbClr val="FFFFFF"/>
              </a:solidFill>
              <a:latin typeface="Inter Tight Medium"/>
              <a:ea typeface="Inter Tight Medium"/>
              <a:cs typeface="Inter Tight Medium"/>
              <a:sym typeface="Inter Tight Medium"/>
            </a:endParaRPr>
          </a:p>
        </p:txBody>
      </p:sp>
      <p:sp>
        <p:nvSpPr>
          <p:cNvPr id="1058" name="Google Shape;1058;p96"/>
          <p:cNvSpPr txBox="1"/>
          <p:nvPr/>
        </p:nvSpPr>
        <p:spPr>
          <a:xfrm>
            <a:off x="940789" y="4380762"/>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33</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cxnSp>
        <p:nvCxnSpPr>
          <p:cNvPr id="1059" name="Google Shape;1059;p96"/>
          <p:cNvCxnSpPr/>
          <p:nvPr/>
        </p:nvCxnSpPr>
        <p:spPr>
          <a:xfrm>
            <a:off x="347737" y="2059579"/>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1060" name="Google Shape;1060;p96"/>
          <p:cNvCxnSpPr/>
          <p:nvPr/>
        </p:nvCxnSpPr>
        <p:spPr>
          <a:xfrm>
            <a:off x="347737" y="2622987"/>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1061" name="Google Shape;1061;p96"/>
          <p:cNvCxnSpPr/>
          <p:nvPr/>
        </p:nvCxnSpPr>
        <p:spPr>
          <a:xfrm>
            <a:off x="347737" y="3184231"/>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1062" name="Google Shape;1062;p96"/>
          <p:cNvCxnSpPr/>
          <p:nvPr/>
        </p:nvCxnSpPr>
        <p:spPr>
          <a:xfrm>
            <a:off x="347737" y="3709657"/>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1063" name="Google Shape;1063;p96"/>
          <p:cNvCxnSpPr/>
          <p:nvPr/>
        </p:nvCxnSpPr>
        <p:spPr>
          <a:xfrm>
            <a:off x="347737" y="4273065"/>
            <a:ext cx="8434200" cy="13800"/>
          </a:xfrm>
          <a:prstGeom prst="straightConnector1">
            <a:avLst/>
          </a:prstGeom>
          <a:noFill/>
          <a:ln cap="flat" cmpd="sng" w="9875">
            <a:solidFill>
              <a:srgbClr val="176164"/>
            </a:solidFill>
            <a:prstDash val="solid"/>
            <a:round/>
            <a:headEnd len="med" w="med" type="none"/>
            <a:tailEnd len="med" w="med" type="none"/>
          </a:ln>
        </p:spPr>
      </p:cxnSp>
      <p:sp>
        <p:nvSpPr>
          <p:cNvPr id="1064" name="Google Shape;1064;p96"/>
          <p:cNvSpPr txBox="1"/>
          <p:nvPr/>
        </p:nvSpPr>
        <p:spPr>
          <a:xfrm>
            <a:off x="238000" y="217250"/>
            <a:ext cx="4228800" cy="4458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Where AI is at work</a:t>
            </a:r>
            <a:endParaRPr sz="2275">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69" name="Shape 1069"/>
        <p:cNvGrpSpPr/>
        <p:nvPr/>
      </p:nvGrpSpPr>
      <p:grpSpPr>
        <a:xfrm>
          <a:off x="0" y="0"/>
          <a:ext cx="0" cy="0"/>
          <a:chOff x="0" y="0"/>
          <a:chExt cx="0" cy="0"/>
        </a:xfrm>
      </p:grpSpPr>
      <p:sp>
        <p:nvSpPr>
          <p:cNvPr id="1070" name="Google Shape;1070;p97"/>
          <p:cNvSpPr txBox="1"/>
          <p:nvPr/>
        </p:nvSpPr>
        <p:spPr>
          <a:xfrm>
            <a:off x="731520" y="342900"/>
            <a:ext cx="82296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500">
                <a:solidFill>
                  <a:schemeClr val="dk1"/>
                </a:solidFill>
                <a:latin typeface="Calibri"/>
                <a:ea typeface="Calibri"/>
                <a:cs typeface="Calibri"/>
                <a:sym typeface="Calibri"/>
              </a:rPr>
              <a:t>The AI-enablement gap</a:t>
            </a:r>
            <a:endParaRPr sz="700"/>
          </a:p>
        </p:txBody>
      </p:sp>
      <p:sp>
        <p:nvSpPr>
          <p:cNvPr id="1071" name="Google Shape;1071;p97"/>
          <p:cNvSpPr txBox="1"/>
          <p:nvPr/>
        </p:nvSpPr>
        <p:spPr>
          <a:xfrm>
            <a:off x="822960" y="1097280"/>
            <a:ext cx="8229600" cy="1939500"/>
          </a:xfrm>
          <a:prstGeom prst="rect">
            <a:avLst/>
          </a:prstGeom>
          <a:noFill/>
          <a:ln>
            <a:noFill/>
          </a:ln>
        </p:spPr>
        <p:txBody>
          <a:bodyPr anchorCtr="0" anchor="t" bIns="45700" lIns="91425" spcFirstLastPara="1" rIns="91425" wrap="square" tIns="45700">
            <a:spAutoFit/>
          </a:bodyPr>
          <a:lstStyle/>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Use is rising: 43% already use AI.</a:t>
            </a:r>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Confidence: 66% of employees believe their skills will remain relevant; 49% are actively upskilling in AI.</a:t>
            </a:r>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Gap: only 36% get </a:t>
            </a:r>
            <a:r>
              <a:rPr lang="en-US" sz="2000">
                <a:solidFill>
                  <a:schemeClr val="dk1"/>
                </a:solidFill>
                <a:latin typeface="Calibri"/>
                <a:ea typeface="Calibri"/>
                <a:cs typeface="Calibri"/>
                <a:sym typeface="Calibri"/>
              </a:rPr>
              <a:t>adequate</a:t>
            </a:r>
            <a:r>
              <a:rPr lang="en-US" sz="2000">
                <a:solidFill>
                  <a:schemeClr val="dk1"/>
                </a:solidFill>
                <a:latin typeface="Calibri"/>
                <a:ea typeface="Calibri"/>
                <a:cs typeface="Calibri"/>
                <a:sym typeface="Calibri"/>
              </a:rPr>
              <a:t> training from their employer; 44% want more.</a:t>
            </a:r>
            <a:endParaRPr sz="2000">
              <a:solidFill>
                <a:schemeClr val="dk1"/>
              </a:solidFill>
              <a:latin typeface="Calibri"/>
              <a:ea typeface="Calibri"/>
              <a:cs typeface="Calibri"/>
              <a:sym typeface="Calibri"/>
            </a:endParaRPr>
          </a:p>
          <a:p>
            <a:pPr indent="-355600" lvl="1" marL="9144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Those wanting support are 35% more likely to be job-hunting.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075" name="Shape 1075"/>
        <p:cNvGrpSpPr/>
        <p:nvPr/>
      </p:nvGrpSpPr>
      <p:grpSpPr>
        <a:xfrm>
          <a:off x="0" y="0"/>
          <a:ext cx="0" cy="0"/>
          <a:chOff x="0" y="0"/>
          <a:chExt cx="0" cy="0"/>
        </a:xfrm>
      </p:grpSpPr>
      <p:sp>
        <p:nvSpPr>
          <p:cNvPr id="1076" name="Google Shape;1076;p98"/>
          <p:cNvSpPr/>
          <p:nvPr/>
        </p:nvSpPr>
        <p:spPr>
          <a:xfrm>
            <a:off x="2504325" y="877825"/>
            <a:ext cx="62775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77" name="Google Shape;1077;p98"/>
          <p:cNvSpPr/>
          <p:nvPr/>
        </p:nvSpPr>
        <p:spPr>
          <a:xfrm>
            <a:off x="2644353" y="1325252"/>
            <a:ext cx="32823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78" name="Google Shape;1078;p98"/>
          <p:cNvSpPr/>
          <p:nvPr/>
        </p:nvSpPr>
        <p:spPr>
          <a:xfrm>
            <a:off x="350200" y="898075"/>
            <a:ext cx="20220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79" name="Google Shape;1079;p98"/>
          <p:cNvSpPr/>
          <p:nvPr/>
        </p:nvSpPr>
        <p:spPr>
          <a:xfrm>
            <a:off x="439946" y="1325251"/>
            <a:ext cx="1796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80" name="Google Shape;1080;p98"/>
          <p:cNvSpPr txBox="1"/>
          <p:nvPr/>
        </p:nvSpPr>
        <p:spPr>
          <a:xfrm>
            <a:off x="238000" y="217250"/>
            <a:ext cx="4228800" cy="4458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The AI-enablement gap</a:t>
            </a:r>
            <a:endParaRPr sz="2275">
              <a:solidFill>
                <a:srgbClr val="FFFFFF"/>
              </a:solidFill>
              <a:latin typeface="Inter Tight SemiBold"/>
              <a:ea typeface="Inter Tight SemiBold"/>
              <a:cs typeface="Inter Tight SemiBold"/>
              <a:sym typeface="Inter Tight SemiBold"/>
            </a:endParaRPr>
          </a:p>
        </p:txBody>
      </p:sp>
      <p:sp>
        <p:nvSpPr>
          <p:cNvPr id="1081" name="Google Shape;1081;p98"/>
          <p:cNvSpPr/>
          <p:nvPr/>
        </p:nvSpPr>
        <p:spPr>
          <a:xfrm>
            <a:off x="350200" y="2946825"/>
            <a:ext cx="8431800" cy="1891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82" name="Google Shape;1082;p98"/>
          <p:cNvSpPr txBox="1"/>
          <p:nvPr/>
        </p:nvSpPr>
        <p:spPr>
          <a:xfrm>
            <a:off x="608061" y="1467972"/>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65</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83" name="Google Shape;1083;p98"/>
          <p:cNvSpPr txBox="1"/>
          <p:nvPr/>
        </p:nvSpPr>
        <p:spPr>
          <a:xfrm>
            <a:off x="608061" y="2263807"/>
            <a:ext cx="17967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already use AI</a:t>
            </a:r>
            <a:endParaRPr sz="1200">
              <a:solidFill>
                <a:srgbClr val="EFFBF4"/>
              </a:solidFill>
              <a:latin typeface="Inter Tight SemiBold"/>
              <a:ea typeface="Inter Tight SemiBold"/>
              <a:cs typeface="Inter Tight SemiBold"/>
              <a:sym typeface="Inter Tight SemiBold"/>
            </a:endParaRPr>
          </a:p>
        </p:txBody>
      </p:sp>
      <p:sp>
        <p:nvSpPr>
          <p:cNvPr id="1084" name="Google Shape;1084;p98"/>
          <p:cNvSpPr txBox="1"/>
          <p:nvPr/>
        </p:nvSpPr>
        <p:spPr>
          <a:xfrm>
            <a:off x="467946" y="1025144"/>
            <a:ext cx="15858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Use is rising:</a:t>
            </a:r>
            <a:endParaRPr sz="1200">
              <a:solidFill>
                <a:srgbClr val="FFFFFF"/>
              </a:solidFill>
              <a:latin typeface="Inter Tight SemiBold"/>
              <a:ea typeface="Inter Tight SemiBold"/>
              <a:cs typeface="Inter Tight SemiBold"/>
              <a:sym typeface="Inter Tight SemiBold"/>
            </a:endParaRPr>
          </a:p>
        </p:txBody>
      </p:sp>
      <p:sp>
        <p:nvSpPr>
          <p:cNvPr id="1085" name="Google Shape;1085;p98"/>
          <p:cNvSpPr txBox="1"/>
          <p:nvPr/>
        </p:nvSpPr>
        <p:spPr>
          <a:xfrm>
            <a:off x="2644358" y="1025144"/>
            <a:ext cx="15858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Confidence:</a:t>
            </a:r>
            <a:endParaRPr sz="1200">
              <a:solidFill>
                <a:srgbClr val="FFFFFF"/>
              </a:solidFill>
              <a:latin typeface="Inter Tight SemiBold"/>
              <a:ea typeface="Inter Tight SemiBold"/>
              <a:cs typeface="Inter Tight SemiBold"/>
              <a:sym typeface="Inter Tight SemiBold"/>
            </a:endParaRPr>
          </a:p>
        </p:txBody>
      </p:sp>
      <p:sp>
        <p:nvSpPr>
          <p:cNvPr id="1086" name="Google Shape;1086;p98"/>
          <p:cNvSpPr txBox="1"/>
          <p:nvPr/>
        </p:nvSpPr>
        <p:spPr>
          <a:xfrm>
            <a:off x="2790866" y="139297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66</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87" name="Google Shape;1087;p98"/>
          <p:cNvSpPr txBox="1"/>
          <p:nvPr/>
        </p:nvSpPr>
        <p:spPr>
          <a:xfrm>
            <a:off x="2790869" y="2188794"/>
            <a:ext cx="29241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o</a:t>
            </a:r>
            <a:r>
              <a:rPr lang="en-US" sz="1200">
                <a:solidFill>
                  <a:srgbClr val="EFFBF4"/>
                </a:solidFill>
                <a:latin typeface="Inter Tight SemiBold"/>
                <a:ea typeface="Inter Tight SemiBold"/>
                <a:cs typeface="Inter Tight SemiBold"/>
                <a:sym typeface="Inter Tight SemiBold"/>
              </a:rPr>
              <a:t>f employees believe their s</a:t>
            </a:r>
            <a:r>
              <a:rPr lang="en-US" sz="1200">
                <a:solidFill>
                  <a:srgbClr val="EFFBF4"/>
                </a:solidFill>
                <a:latin typeface="Inter Tight SemiBold"/>
                <a:ea typeface="Inter Tight SemiBold"/>
                <a:cs typeface="Inter Tight SemiBold"/>
                <a:sym typeface="Inter Tight SemiBold"/>
              </a:rPr>
              <a:t>kills will remain relevant</a:t>
            </a:r>
            <a:endParaRPr sz="1200">
              <a:solidFill>
                <a:srgbClr val="EFFBF4"/>
              </a:solidFill>
              <a:latin typeface="Inter Tight SemiBold"/>
              <a:ea typeface="Inter Tight SemiBold"/>
              <a:cs typeface="Inter Tight SemiBold"/>
              <a:sym typeface="Inter Tight SemiBold"/>
            </a:endParaRPr>
          </a:p>
        </p:txBody>
      </p:sp>
      <p:sp>
        <p:nvSpPr>
          <p:cNvPr id="1088" name="Google Shape;1088;p98"/>
          <p:cNvSpPr/>
          <p:nvPr/>
        </p:nvSpPr>
        <p:spPr>
          <a:xfrm>
            <a:off x="6041993" y="1325252"/>
            <a:ext cx="26049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89" name="Google Shape;1089;p98"/>
          <p:cNvSpPr txBox="1"/>
          <p:nvPr/>
        </p:nvSpPr>
        <p:spPr>
          <a:xfrm>
            <a:off x="6188507" y="139297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43</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90" name="Google Shape;1090;p98"/>
          <p:cNvSpPr txBox="1"/>
          <p:nvPr/>
        </p:nvSpPr>
        <p:spPr>
          <a:xfrm>
            <a:off x="6188512" y="2188794"/>
            <a:ext cx="24324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are actively upskilling in AI</a:t>
            </a:r>
            <a:endParaRPr sz="1200">
              <a:solidFill>
                <a:srgbClr val="EFFBF4"/>
              </a:solidFill>
              <a:latin typeface="Inter Tight SemiBold"/>
              <a:ea typeface="Inter Tight SemiBold"/>
              <a:cs typeface="Inter Tight SemiBold"/>
              <a:sym typeface="Inter Tight SemiBold"/>
            </a:endParaRPr>
          </a:p>
        </p:txBody>
      </p:sp>
      <p:sp>
        <p:nvSpPr>
          <p:cNvPr id="1091" name="Google Shape;1091;p98"/>
          <p:cNvSpPr/>
          <p:nvPr/>
        </p:nvSpPr>
        <p:spPr>
          <a:xfrm>
            <a:off x="467945" y="3378531"/>
            <a:ext cx="39816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92" name="Google Shape;1092;p98"/>
          <p:cNvSpPr txBox="1"/>
          <p:nvPr/>
        </p:nvSpPr>
        <p:spPr>
          <a:xfrm>
            <a:off x="467950" y="3078423"/>
            <a:ext cx="15858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Gap:</a:t>
            </a:r>
            <a:endParaRPr sz="1200">
              <a:solidFill>
                <a:srgbClr val="FFFFFF"/>
              </a:solidFill>
              <a:latin typeface="Inter Tight SemiBold"/>
              <a:ea typeface="Inter Tight SemiBold"/>
              <a:cs typeface="Inter Tight SemiBold"/>
              <a:sym typeface="Inter Tight SemiBold"/>
            </a:endParaRPr>
          </a:p>
        </p:txBody>
      </p:sp>
      <p:sp>
        <p:nvSpPr>
          <p:cNvPr id="1093" name="Google Shape;1093;p98"/>
          <p:cNvSpPr txBox="1"/>
          <p:nvPr/>
        </p:nvSpPr>
        <p:spPr>
          <a:xfrm>
            <a:off x="614458" y="344625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36</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94" name="Google Shape;1094;p98"/>
          <p:cNvSpPr txBox="1"/>
          <p:nvPr/>
        </p:nvSpPr>
        <p:spPr>
          <a:xfrm>
            <a:off x="614446" y="4242074"/>
            <a:ext cx="35094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get adequate training from their employer</a:t>
            </a:r>
            <a:endParaRPr sz="1200">
              <a:solidFill>
                <a:srgbClr val="EFFBF4"/>
              </a:solidFill>
              <a:latin typeface="Inter Tight SemiBold"/>
              <a:ea typeface="Inter Tight SemiBold"/>
              <a:cs typeface="Inter Tight SemiBold"/>
              <a:sym typeface="Inter Tight SemiBold"/>
            </a:endParaRPr>
          </a:p>
        </p:txBody>
      </p:sp>
      <p:sp>
        <p:nvSpPr>
          <p:cNvPr id="1095" name="Google Shape;1095;p98"/>
          <p:cNvSpPr/>
          <p:nvPr/>
        </p:nvSpPr>
        <p:spPr>
          <a:xfrm>
            <a:off x="4559210" y="3378531"/>
            <a:ext cx="4061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96" name="Google Shape;1096;p98"/>
          <p:cNvSpPr txBox="1"/>
          <p:nvPr/>
        </p:nvSpPr>
        <p:spPr>
          <a:xfrm>
            <a:off x="4705723" y="344625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44</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97" name="Google Shape;1097;p98"/>
          <p:cNvSpPr txBox="1"/>
          <p:nvPr/>
        </p:nvSpPr>
        <p:spPr>
          <a:xfrm>
            <a:off x="4705716" y="4242074"/>
            <a:ext cx="3915300" cy="554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accent5"/>
              </a:buClr>
              <a:buSzPts val="1100"/>
              <a:buFont typeface="Arial"/>
              <a:buNone/>
            </a:pPr>
            <a:r>
              <a:rPr lang="en-US" sz="1200">
                <a:solidFill>
                  <a:srgbClr val="EFFBF4"/>
                </a:solidFill>
                <a:latin typeface="Inter Tight SemiBold"/>
                <a:ea typeface="Inter Tight SemiBold"/>
                <a:cs typeface="Inter Tight SemiBold"/>
                <a:sym typeface="Inter Tight SemiBold"/>
              </a:rPr>
              <a:t>want more: those wanting support are 35% more likely to be job-hunting</a:t>
            </a:r>
            <a:endParaRPr sz="1200">
              <a:solidFill>
                <a:srgbClr val="EFFBF4"/>
              </a:solidFill>
              <a:latin typeface="Inter Tight SemiBold"/>
              <a:ea typeface="Inter Tight SemiBold"/>
              <a:cs typeface="Inter Tight SemiBold"/>
              <a:sym typeface="Inter Tight SemiBold"/>
            </a:endParaRPr>
          </a:p>
          <a:p>
            <a:pPr indent="0" lvl="0" marL="0" rtl="0" algn="l">
              <a:spcBef>
                <a:spcPts val="0"/>
              </a:spcBef>
              <a:spcAft>
                <a:spcPts val="0"/>
              </a:spcAft>
              <a:buNone/>
            </a:pPr>
            <a:r>
              <a:t/>
            </a:r>
            <a:endParaRPr sz="1200">
              <a:solidFill>
                <a:srgbClr val="EFFBF4"/>
              </a:solidFill>
              <a:latin typeface="Inter Tight SemiBold"/>
              <a:ea typeface="Inter Tight SemiBold"/>
              <a:cs typeface="Inter Tight SemiBold"/>
              <a:sym typeface="Inter Tight SemiBo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02" name="Shape 1102"/>
        <p:cNvGrpSpPr/>
        <p:nvPr/>
      </p:nvGrpSpPr>
      <p:grpSpPr>
        <a:xfrm>
          <a:off x="0" y="0"/>
          <a:ext cx="0" cy="0"/>
          <a:chOff x="0" y="0"/>
          <a:chExt cx="0" cy="0"/>
        </a:xfrm>
      </p:grpSpPr>
      <p:sp>
        <p:nvSpPr>
          <p:cNvPr id="1103" name="Google Shape;1103;p99"/>
          <p:cNvSpPr txBox="1"/>
          <p:nvPr/>
        </p:nvSpPr>
        <p:spPr>
          <a:xfrm>
            <a:off x="731520" y="342900"/>
            <a:ext cx="82296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500">
                <a:solidFill>
                  <a:schemeClr val="dk1"/>
                </a:solidFill>
                <a:latin typeface="Calibri"/>
                <a:ea typeface="Calibri"/>
                <a:cs typeface="Calibri"/>
                <a:sym typeface="Calibri"/>
              </a:rPr>
              <a:t>Training changes outcomes</a:t>
            </a:r>
            <a:endParaRPr sz="700"/>
          </a:p>
        </p:txBody>
      </p:sp>
      <p:sp>
        <p:nvSpPr>
          <p:cNvPr id="1104" name="Google Shape;1104;p99"/>
          <p:cNvSpPr txBox="1"/>
          <p:nvPr/>
        </p:nvSpPr>
        <p:spPr>
          <a:xfrm>
            <a:off x="822960" y="1097280"/>
            <a:ext cx="8229600" cy="286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highlight>
                  <a:srgbClr val="00FFFF"/>
                </a:highlight>
                <a:latin typeface="Calibri"/>
                <a:ea typeface="Calibri"/>
                <a:cs typeface="Calibri"/>
                <a:sym typeface="Calibri"/>
              </a:rPr>
              <a:t>INFOGRAPHIC</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b="1" lang="en-US" sz="2000">
                <a:solidFill>
                  <a:schemeClr val="dk1"/>
                </a:solidFill>
                <a:latin typeface="Calibri"/>
                <a:ea typeface="Calibri"/>
                <a:cs typeface="Calibri"/>
                <a:sym typeface="Calibri"/>
              </a:rPr>
              <a:t>Adequate vs inadequate training</a:t>
            </a:r>
            <a:endParaRPr b="1"/>
          </a:p>
          <a:p>
            <a:pPr indent="0" lvl="0" marL="0" marR="0" rtl="0" algn="l">
              <a:spcBef>
                <a:spcPts val="0"/>
              </a:spcBef>
              <a:spcAft>
                <a:spcPts val="0"/>
              </a:spcAft>
              <a:buNone/>
            </a:pPr>
            <a:r>
              <a:rPr lang="en-US" sz="2000">
                <a:solidFill>
                  <a:schemeClr val="dk1"/>
                </a:solidFill>
                <a:latin typeface="Calibri"/>
                <a:ea typeface="Calibri"/>
                <a:cs typeface="Calibri"/>
                <a:sym typeface="Calibri"/>
              </a:rPr>
              <a:t>Productivity 70% vs 56%;</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Motivation 62% vs 37%.</a:t>
            </a:r>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Career development 60% vs 31%;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Trust in leadership 40% vs 22%.</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Invest in enablement to protect performance and retention.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00"/>
          <p:cNvSpPr txBox="1"/>
          <p:nvPr/>
        </p:nvSpPr>
        <p:spPr>
          <a:xfrm>
            <a:off x="238000" y="217250"/>
            <a:ext cx="41280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Training </a:t>
            </a:r>
            <a:br>
              <a:rPr lang="en-US" sz="2275">
                <a:solidFill>
                  <a:schemeClr val="accent5"/>
                </a:solidFill>
                <a:latin typeface="Inter Tight SemiBold"/>
                <a:ea typeface="Inter Tight SemiBold"/>
                <a:cs typeface="Inter Tight SemiBold"/>
                <a:sym typeface="Inter Tight SemiBold"/>
              </a:rPr>
            </a:br>
            <a:r>
              <a:rPr lang="en-US" sz="2275">
                <a:solidFill>
                  <a:schemeClr val="accent5"/>
                </a:solidFill>
                <a:latin typeface="Inter Tight SemiBold"/>
                <a:ea typeface="Inter Tight SemiBold"/>
                <a:cs typeface="Inter Tight SemiBold"/>
                <a:sym typeface="Inter Tight SemiBold"/>
              </a:rPr>
              <a:t>changes outcomes</a:t>
            </a:r>
            <a:endParaRPr sz="2275">
              <a:solidFill>
                <a:schemeClr val="accent5"/>
              </a:solidFill>
              <a:latin typeface="Inter Tight SemiBold"/>
              <a:ea typeface="Inter Tight SemiBold"/>
              <a:cs typeface="Inter Tight SemiBold"/>
              <a:sym typeface="Inter Tight SemiBold"/>
            </a:endParaRPr>
          </a:p>
        </p:txBody>
      </p:sp>
      <p:sp>
        <p:nvSpPr>
          <p:cNvPr id="1110" name="Google Shape;1110;p100"/>
          <p:cNvSpPr/>
          <p:nvPr/>
        </p:nvSpPr>
        <p:spPr>
          <a:xfrm>
            <a:off x="365488"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1" name="Google Shape;1111;p100"/>
          <p:cNvSpPr/>
          <p:nvPr/>
        </p:nvSpPr>
        <p:spPr>
          <a:xfrm>
            <a:off x="483811"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2" name="Google Shape;1112;p100"/>
          <p:cNvSpPr/>
          <p:nvPr/>
        </p:nvSpPr>
        <p:spPr>
          <a:xfrm>
            <a:off x="483811" y="2791800"/>
            <a:ext cx="843000" cy="19122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3" name="Google Shape;1113;p100"/>
          <p:cNvSpPr/>
          <p:nvPr/>
        </p:nvSpPr>
        <p:spPr>
          <a:xfrm>
            <a:off x="140703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4" name="Google Shape;1114;p100"/>
          <p:cNvSpPr/>
          <p:nvPr/>
        </p:nvSpPr>
        <p:spPr>
          <a:xfrm>
            <a:off x="1407039" y="3329778"/>
            <a:ext cx="843000" cy="13743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5" name="Google Shape;1115;p100"/>
          <p:cNvSpPr txBox="1"/>
          <p:nvPr/>
        </p:nvSpPr>
        <p:spPr>
          <a:xfrm>
            <a:off x="567658"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70</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116" name="Google Shape;1116;p100"/>
          <p:cNvSpPr txBox="1"/>
          <p:nvPr/>
        </p:nvSpPr>
        <p:spPr>
          <a:xfrm>
            <a:off x="483797" y="1795572"/>
            <a:ext cx="15120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High productivity</a:t>
            </a:r>
            <a:endParaRPr sz="1200">
              <a:solidFill>
                <a:srgbClr val="11494B"/>
              </a:solidFill>
              <a:latin typeface="Inter Tight SemiBold"/>
              <a:ea typeface="Inter Tight SemiBold"/>
              <a:cs typeface="Inter Tight SemiBold"/>
              <a:sym typeface="Inter Tight SemiBold"/>
            </a:endParaRPr>
          </a:p>
        </p:txBody>
      </p:sp>
      <p:sp>
        <p:nvSpPr>
          <p:cNvPr id="1117" name="Google Shape;1117;p100"/>
          <p:cNvSpPr/>
          <p:nvPr/>
        </p:nvSpPr>
        <p:spPr>
          <a:xfrm>
            <a:off x="250942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8" name="Google Shape;1118;p100"/>
          <p:cNvSpPr/>
          <p:nvPr/>
        </p:nvSpPr>
        <p:spPr>
          <a:xfrm>
            <a:off x="2627746"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9" name="Google Shape;1119;p100"/>
          <p:cNvSpPr/>
          <p:nvPr/>
        </p:nvSpPr>
        <p:spPr>
          <a:xfrm>
            <a:off x="2627734" y="3118105"/>
            <a:ext cx="843000" cy="15861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0" name="Google Shape;1120;p100"/>
          <p:cNvSpPr/>
          <p:nvPr/>
        </p:nvSpPr>
        <p:spPr>
          <a:xfrm>
            <a:off x="355097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1" name="Google Shape;1121;p100"/>
          <p:cNvSpPr/>
          <p:nvPr/>
        </p:nvSpPr>
        <p:spPr>
          <a:xfrm>
            <a:off x="3550963" y="3964771"/>
            <a:ext cx="843000" cy="7392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2" name="Google Shape;1122;p100"/>
          <p:cNvSpPr txBox="1"/>
          <p:nvPr/>
        </p:nvSpPr>
        <p:spPr>
          <a:xfrm>
            <a:off x="2627735" y="1795572"/>
            <a:ext cx="15120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High motivation</a:t>
            </a:r>
            <a:endParaRPr sz="1200">
              <a:solidFill>
                <a:srgbClr val="11494B"/>
              </a:solidFill>
              <a:latin typeface="Inter Tight SemiBold"/>
              <a:ea typeface="Inter Tight SemiBold"/>
              <a:cs typeface="Inter Tight SemiBold"/>
              <a:sym typeface="Inter Tight SemiBold"/>
            </a:endParaRPr>
          </a:p>
        </p:txBody>
      </p:sp>
      <p:sp>
        <p:nvSpPr>
          <p:cNvPr id="1123" name="Google Shape;1123;p100"/>
          <p:cNvSpPr/>
          <p:nvPr/>
        </p:nvSpPr>
        <p:spPr>
          <a:xfrm>
            <a:off x="4653357"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4" name="Google Shape;1124;p100"/>
          <p:cNvSpPr/>
          <p:nvPr/>
        </p:nvSpPr>
        <p:spPr>
          <a:xfrm>
            <a:off x="4771680"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5" name="Google Shape;1125;p100"/>
          <p:cNvSpPr/>
          <p:nvPr/>
        </p:nvSpPr>
        <p:spPr>
          <a:xfrm>
            <a:off x="4771684" y="3173025"/>
            <a:ext cx="843000" cy="15309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6" name="Google Shape;1126;p100"/>
          <p:cNvSpPr/>
          <p:nvPr/>
        </p:nvSpPr>
        <p:spPr>
          <a:xfrm>
            <a:off x="569490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7" name="Google Shape;1127;p100"/>
          <p:cNvSpPr/>
          <p:nvPr/>
        </p:nvSpPr>
        <p:spPr>
          <a:xfrm>
            <a:off x="5694912" y="4017425"/>
            <a:ext cx="843000" cy="6867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28" name="Google Shape;1128;p100"/>
          <p:cNvSpPr txBox="1"/>
          <p:nvPr/>
        </p:nvSpPr>
        <p:spPr>
          <a:xfrm>
            <a:off x="4771686" y="1710847"/>
            <a:ext cx="17664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High satisfaction with career development</a:t>
            </a:r>
            <a:endParaRPr sz="1200">
              <a:solidFill>
                <a:srgbClr val="11494B"/>
              </a:solidFill>
              <a:latin typeface="Inter Tight SemiBold"/>
              <a:ea typeface="Inter Tight SemiBold"/>
              <a:cs typeface="Inter Tight SemiBold"/>
              <a:sym typeface="Inter Tight SemiBold"/>
            </a:endParaRPr>
          </a:p>
        </p:txBody>
      </p:sp>
      <p:sp>
        <p:nvSpPr>
          <p:cNvPr id="1129" name="Google Shape;1129;p100"/>
          <p:cNvSpPr/>
          <p:nvPr/>
        </p:nvSpPr>
        <p:spPr>
          <a:xfrm>
            <a:off x="679731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30" name="Google Shape;1130;p100"/>
          <p:cNvSpPr/>
          <p:nvPr/>
        </p:nvSpPr>
        <p:spPr>
          <a:xfrm>
            <a:off x="6915634" y="217792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31" name="Google Shape;1131;p100"/>
          <p:cNvSpPr/>
          <p:nvPr/>
        </p:nvSpPr>
        <p:spPr>
          <a:xfrm>
            <a:off x="6915634" y="3740477"/>
            <a:ext cx="843000" cy="9636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32" name="Google Shape;1132;p100"/>
          <p:cNvSpPr/>
          <p:nvPr/>
        </p:nvSpPr>
        <p:spPr>
          <a:xfrm>
            <a:off x="783886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33" name="Google Shape;1133;p100"/>
          <p:cNvSpPr/>
          <p:nvPr/>
        </p:nvSpPr>
        <p:spPr>
          <a:xfrm>
            <a:off x="7838862" y="4294399"/>
            <a:ext cx="843000" cy="4098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34" name="Google Shape;1134;p100"/>
          <p:cNvSpPr txBox="1"/>
          <p:nvPr/>
        </p:nvSpPr>
        <p:spPr>
          <a:xfrm>
            <a:off x="6915631" y="1710847"/>
            <a:ext cx="15120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High trust in </a:t>
            </a:r>
            <a:br>
              <a:rPr lang="en-US" sz="1200">
                <a:solidFill>
                  <a:srgbClr val="11494B"/>
                </a:solidFill>
                <a:latin typeface="Inter Tight SemiBold"/>
                <a:ea typeface="Inter Tight SemiBold"/>
                <a:cs typeface="Inter Tight SemiBold"/>
                <a:sym typeface="Inter Tight SemiBold"/>
              </a:rPr>
            </a:br>
            <a:r>
              <a:rPr lang="en-US" sz="1200">
                <a:solidFill>
                  <a:srgbClr val="11494B"/>
                </a:solidFill>
                <a:latin typeface="Inter Tight SemiBold"/>
                <a:ea typeface="Inter Tight SemiBold"/>
                <a:cs typeface="Inter Tight SemiBold"/>
                <a:sym typeface="Inter Tight SemiBold"/>
              </a:rPr>
              <a:t>senior leadership</a:t>
            </a:r>
            <a:endParaRPr sz="1200">
              <a:solidFill>
                <a:srgbClr val="11494B"/>
              </a:solidFill>
              <a:latin typeface="Inter Tight SemiBold"/>
              <a:ea typeface="Inter Tight SemiBold"/>
              <a:cs typeface="Inter Tight SemiBold"/>
              <a:sym typeface="Inter Tight SemiBold"/>
            </a:endParaRPr>
          </a:p>
        </p:txBody>
      </p:sp>
      <p:sp>
        <p:nvSpPr>
          <p:cNvPr id="1135" name="Google Shape;1135;p100"/>
          <p:cNvSpPr txBox="1"/>
          <p:nvPr/>
        </p:nvSpPr>
        <p:spPr>
          <a:xfrm>
            <a:off x="1496499"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56</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136" name="Google Shape;1136;p100"/>
          <p:cNvSpPr txBox="1"/>
          <p:nvPr/>
        </p:nvSpPr>
        <p:spPr>
          <a:xfrm>
            <a:off x="2717207"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62</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137" name="Google Shape;1137;p100"/>
          <p:cNvSpPr txBox="1"/>
          <p:nvPr/>
        </p:nvSpPr>
        <p:spPr>
          <a:xfrm>
            <a:off x="4866731"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60</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138" name="Google Shape;1138;p100"/>
          <p:cNvSpPr txBox="1"/>
          <p:nvPr/>
        </p:nvSpPr>
        <p:spPr>
          <a:xfrm>
            <a:off x="6998470"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40</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139" name="Google Shape;1139;p100"/>
          <p:cNvSpPr txBox="1"/>
          <p:nvPr/>
        </p:nvSpPr>
        <p:spPr>
          <a:xfrm>
            <a:off x="3637558"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37</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140" name="Google Shape;1140;p100"/>
          <p:cNvSpPr txBox="1"/>
          <p:nvPr/>
        </p:nvSpPr>
        <p:spPr>
          <a:xfrm>
            <a:off x="5783555"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31</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141" name="Google Shape;1141;p100"/>
          <p:cNvSpPr/>
          <p:nvPr/>
        </p:nvSpPr>
        <p:spPr>
          <a:xfrm rot="5400000">
            <a:off x="4763600" y="620500"/>
            <a:ext cx="229200" cy="228600"/>
          </a:xfrm>
          <a:prstGeom prst="roundRect">
            <a:avLst>
              <a:gd fmla="val 50000" name="adj"/>
            </a:avLst>
          </a:prstGeom>
          <a:solidFill>
            <a:srgbClr val="C885E0"/>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142" name="Google Shape;1142;p100"/>
          <p:cNvSpPr/>
          <p:nvPr/>
        </p:nvSpPr>
        <p:spPr>
          <a:xfrm rot="5400000">
            <a:off x="7001575" y="620514"/>
            <a:ext cx="229200" cy="228600"/>
          </a:xfrm>
          <a:prstGeom prst="roundRect">
            <a:avLst>
              <a:gd fmla="val 50000" name="adj"/>
            </a:avLst>
          </a:prstGeom>
          <a:solidFill>
            <a:srgbClr val="11494B"/>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143" name="Google Shape;1143;p100"/>
          <p:cNvSpPr txBox="1"/>
          <p:nvPr/>
        </p:nvSpPr>
        <p:spPr>
          <a:xfrm>
            <a:off x="5116309" y="565469"/>
            <a:ext cx="16905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Employees receiving adequate AI training</a:t>
            </a:r>
            <a:endParaRPr sz="1100">
              <a:solidFill>
                <a:schemeClr val="accent5"/>
              </a:solidFill>
              <a:latin typeface="Inter Tight Medium"/>
              <a:ea typeface="Inter Tight Medium"/>
              <a:cs typeface="Inter Tight Medium"/>
              <a:sym typeface="Inter Tight Medium"/>
            </a:endParaRPr>
          </a:p>
        </p:txBody>
      </p:sp>
      <p:sp>
        <p:nvSpPr>
          <p:cNvPr id="1144" name="Google Shape;1144;p100"/>
          <p:cNvSpPr txBox="1"/>
          <p:nvPr/>
        </p:nvSpPr>
        <p:spPr>
          <a:xfrm>
            <a:off x="7359275" y="565457"/>
            <a:ext cx="13632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Employees receiving inadequate AI training</a:t>
            </a:r>
            <a:endParaRPr sz="1100">
              <a:solidFill>
                <a:schemeClr val="accent5"/>
              </a:solidFill>
              <a:latin typeface="Inter Tight Medium"/>
              <a:ea typeface="Inter Tight Medium"/>
              <a:cs typeface="Inter Tight Medium"/>
              <a:sym typeface="Inter Tight Medium"/>
            </a:endParaRPr>
          </a:p>
        </p:txBody>
      </p:sp>
      <p:sp>
        <p:nvSpPr>
          <p:cNvPr id="1145" name="Google Shape;1145;p100"/>
          <p:cNvSpPr txBox="1"/>
          <p:nvPr/>
        </p:nvSpPr>
        <p:spPr>
          <a:xfrm>
            <a:off x="7929570"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22</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146" name="Google Shape;1146;p100"/>
          <p:cNvSpPr txBox="1"/>
          <p:nvPr/>
        </p:nvSpPr>
        <p:spPr>
          <a:xfrm>
            <a:off x="342900" y="1211510"/>
            <a:ext cx="36432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Invest in enablement to protect performance and retention.</a:t>
            </a:r>
            <a:endParaRPr sz="1100">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pic>
        <p:nvPicPr>
          <p:cNvPr id="785" name="Google Shape;785;p83" title="Background Textures.png"/>
          <p:cNvPicPr preferRelativeResize="0"/>
          <p:nvPr/>
        </p:nvPicPr>
        <p:blipFill rotWithShape="1">
          <a:blip r:embed="rId3">
            <a:alphaModFix/>
          </a:blip>
          <a:srcRect b="31557" l="0" r="0" t="31557"/>
          <a:stretch/>
        </p:blipFill>
        <p:spPr>
          <a:xfrm>
            <a:off x="0" y="0"/>
            <a:ext cx="9144000" cy="5143501"/>
          </a:xfrm>
          <a:prstGeom prst="rect">
            <a:avLst/>
          </a:prstGeom>
          <a:noFill/>
          <a:ln>
            <a:noFill/>
          </a:ln>
        </p:spPr>
      </p:pic>
      <p:sp>
        <p:nvSpPr>
          <p:cNvPr id="786" name="Google Shape;786;p83"/>
          <p:cNvSpPr txBox="1"/>
          <p:nvPr/>
        </p:nvSpPr>
        <p:spPr>
          <a:xfrm>
            <a:off x="238000" y="217250"/>
            <a:ext cx="2738700" cy="4458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chemeClr val="dk1"/>
                </a:solidFill>
                <a:latin typeface="Inter Tight SemiBold"/>
                <a:ea typeface="Inter Tight SemiBold"/>
                <a:cs typeface="Inter Tight SemiBold"/>
                <a:sym typeface="Inter Tight SemiBold"/>
              </a:rPr>
              <a:t>Agenda</a:t>
            </a:r>
            <a:endParaRPr sz="2275">
              <a:solidFill>
                <a:schemeClr val="dk1"/>
              </a:solidFill>
              <a:latin typeface="Inter Tight SemiBold"/>
              <a:ea typeface="Inter Tight SemiBold"/>
              <a:cs typeface="Inter Tight SemiBold"/>
              <a:sym typeface="Inter Tight SemiBold"/>
            </a:endParaRPr>
          </a:p>
        </p:txBody>
      </p:sp>
      <p:sp>
        <p:nvSpPr>
          <p:cNvPr id="787" name="Google Shape;787;p83"/>
          <p:cNvSpPr txBox="1"/>
          <p:nvPr/>
        </p:nvSpPr>
        <p:spPr>
          <a:xfrm>
            <a:off x="257050" y="2645072"/>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01</a:t>
            </a:r>
            <a:endParaRPr sz="1700">
              <a:solidFill>
                <a:schemeClr val="dk1"/>
              </a:solidFill>
              <a:latin typeface="Inter Tight SemiBold"/>
              <a:ea typeface="Inter Tight SemiBold"/>
              <a:cs typeface="Inter Tight SemiBold"/>
              <a:sym typeface="Inter Tight SemiBold"/>
            </a:endParaRPr>
          </a:p>
        </p:txBody>
      </p:sp>
      <p:sp>
        <p:nvSpPr>
          <p:cNvPr id="788" name="Google Shape;788;p83"/>
          <p:cNvSpPr txBox="1"/>
          <p:nvPr/>
        </p:nvSpPr>
        <p:spPr>
          <a:xfrm>
            <a:off x="712119" y="2615052"/>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Executive summary and key figures</a:t>
            </a:r>
            <a:endParaRPr sz="1700">
              <a:solidFill>
                <a:schemeClr val="dk1"/>
              </a:solidFill>
            </a:endParaRPr>
          </a:p>
        </p:txBody>
      </p:sp>
      <p:sp>
        <p:nvSpPr>
          <p:cNvPr id="789" name="Google Shape;789;p83"/>
          <p:cNvSpPr txBox="1"/>
          <p:nvPr/>
        </p:nvSpPr>
        <p:spPr>
          <a:xfrm>
            <a:off x="257050" y="2972021"/>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02</a:t>
            </a:r>
            <a:endParaRPr sz="1700">
              <a:solidFill>
                <a:schemeClr val="dk1"/>
              </a:solidFill>
              <a:latin typeface="Inter Tight SemiBold"/>
              <a:ea typeface="Inter Tight SemiBold"/>
              <a:cs typeface="Inter Tight SemiBold"/>
              <a:sym typeface="Inter Tight SemiBold"/>
            </a:endParaRPr>
          </a:p>
        </p:txBody>
      </p:sp>
      <p:sp>
        <p:nvSpPr>
          <p:cNvPr id="790" name="Google Shape;790;p83"/>
          <p:cNvSpPr txBox="1"/>
          <p:nvPr/>
        </p:nvSpPr>
        <p:spPr>
          <a:xfrm>
            <a:off x="712119" y="2942001"/>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Business context: Cautious optimism</a:t>
            </a:r>
            <a:endParaRPr sz="1700">
              <a:solidFill>
                <a:schemeClr val="dk1"/>
              </a:solidFill>
            </a:endParaRPr>
          </a:p>
        </p:txBody>
      </p:sp>
      <p:sp>
        <p:nvSpPr>
          <p:cNvPr id="791" name="Google Shape;791;p83"/>
          <p:cNvSpPr txBox="1"/>
          <p:nvPr/>
        </p:nvSpPr>
        <p:spPr>
          <a:xfrm>
            <a:off x="257050" y="3292099"/>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03</a:t>
            </a:r>
            <a:endParaRPr sz="1700">
              <a:solidFill>
                <a:schemeClr val="dk1"/>
              </a:solidFill>
              <a:latin typeface="Inter Tight SemiBold"/>
              <a:ea typeface="Inter Tight SemiBold"/>
              <a:cs typeface="Inter Tight SemiBold"/>
              <a:sym typeface="Inter Tight SemiBold"/>
            </a:endParaRPr>
          </a:p>
        </p:txBody>
      </p:sp>
      <p:sp>
        <p:nvSpPr>
          <p:cNvPr id="792" name="Google Shape;792;p83"/>
          <p:cNvSpPr txBox="1"/>
          <p:nvPr/>
        </p:nvSpPr>
        <p:spPr>
          <a:xfrm>
            <a:off x="712119" y="3262079"/>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Three themes:</a:t>
            </a:r>
            <a:endParaRPr sz="1700">
              <a:solidFill>
                <a:schemeClr val="dk1"/>
              </a:solidFill>
            </a:endParaRPr>
          </a:p>
        </p:txBody>
      </p:sp>
      <p:sp>
        <p:nvSpPr>
          <p:cNvPr id="793" name="Google Shape;793;p83"/>
          <p:cNvSpPr txBox="1"/>
          <p:nvPr/>
        </p:nvSpPr>
        <p:spPr>
          <a:xfrm>
            <a:off x="712119" y="3582157"/>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The science of better people decisions</a:t>
            </a:r>
            <a:endParaRPr sz="1700">
              <a:solidFill>
                <a:schemeClr val="dk1"/>
              </a:solidFill>
            </a:endParaRPr>
          </a:p>
        </p:txBody>
      </p:sp>
      <p:sp>
        <p:nvSpPr>
          <p:cNvPr id="794" name="Google Shape;794;p83"/>
          <p:cNvSpPr txBox="1"/>
          <p:nvPr/>
        </p:nvSpPr>
        <p:spPr>
          <a:xfrm>
            <a:off x="712119" y="3909106"/>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AI-enabled workforce planning</a:t>
            </a:r>
            <a:endParaRPr sz="1700">
              <a:solidFill>
                <a:schemeClr val="dk1"/>
              </a:solidFill>
            </a:endParaRPr>
          </a:p>
        </p:txBody>
      </p:sp>
      <p:sp>
        <p:nvSpPr>
          <p:cNvPr id="795" name="Google Shape;795;p83"/>
          <p:cNvSpPr txBox="1"/>
          <p:nvPr/>
        </p:nvSpPr>
        <p:spPr>
          <a:xfrm>
            <a:off x="712119" y="4222313"/>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Adapting to an aging workforce</a:t>
            </a:r>
            <a:endParaRPr sz="1700">
              <a:solidFill>
                <a:schemeClr val="dk1"/>
              </a:solidFill>
              <a:latin typeface="Inter Tight"/>
              <a:ea typeface="Inter Tight"/>
              <a:cs typeface="Inter Tight"/>
              <a:sym typeface="Inter Tight"/>
            </a:endParaRPr>
          </a:p>
        </p:txBody>
      </p:sp>
      <p:sp>
        <p:nvSpPr>
          <p:cNvPr id="796" name="Google Shape;796;p83"/>
          <p:cNvSpPr txBox="1"/>
          <p:nvPr/>
        </p:nvSpPr>
        <p:spPr>
          <a:xfrm>
            <a:off x="257050" y="4572410"/>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04</a:t>
            </a:r>
            <a:endParaRPr sz="1700">
              <a:solidFill>
                <a:schemeClr val="dk1"/>
              </a:solidFill>
              <a:latin typeface="Inter Tight SemiBold"/>
              <a:ea typeface="Inter Tight SemiBold"/>
              <a:cs typeface="Inter Tight SemiBold"/>
              <a:sym typeface="Inter Tight SemiBold"/>
            </a:endParaRPr>
          </a:p>
        </p:txBody>
      </p:sp>
      <p:sp>
        <p:nvSpPr>
          <p:cNvPr id="797" name="Google Shape;797;p83"/>
          <p:cNvSpPr txBox="1"/>
          <p:nvPr/>
        </p:nvSpPr>
        <p:spPr>
          <a:xfrm>
            <a:off x="712119" y="4542390"/>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What to do today</a:t>
            </a:r>
            <a:endParaRPr sz="1700">
              <a:solidFill>
                <a:schemeClr val="dk1"/>
              </a:solidFill>
              <a:latin typeface="Inter Tight"/>
              <a:ea typeface="Inter Tight"/>
              <a:cs typeface="Inter Tight"/>
              <a:sym typeface="Inter T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51" name="Shape 1151"/>
        <p:cNvGrpSpPr/>
        <p:nvPr/>
      </p:nvGrpSpPr>
      <p:grpSpPr>
        <a:xfrm>
          <a:off x="0" y="0"/>
          <a:ext cx="0" cy="0"/>
          <a:chOff x="0" y="0"/>
          <a:chExt cx="0" cy="0"/>
        </a:xfrm>
      </p:grpSpPr>
      <p:sp>
        <p:nvSpPr>
          <p:cNvPr id="1152" name="Google Shape;1152;p101"/>
          <p:cNvSpPr txBox="1"/>
          <p:nvPr/>
        </p:nvSpPr>
        <p:spPr>
          <a:xfrm>
            <a:off x="731520" y="342900"/>
            <a:ext cx="82296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600">
                <a:solidFill>
                  <a:schemeClr val="dk1"/>
                </a:solidFill>
                <a:latin typeface="Calibri"/>
                <a:ea typeface="Calibri"/>
                <a:cs typeface="Calibri"/>
                <a:sym typeface="Calibri"/>
              </a:rPr>
              <a:t>Emerging t</a:t>
            </a:r>
            <a:r>
              <a:rPr b="1" lang="en-US" sz="2600">
                <a:solidFill>
                  <a:schemeClr val="dk1"/>
                </a:solidFill>
                <a:latin typeface="Calibri"/>
                <a:ea typeface="Calibri"/>
                <a:cs typeface="Calibri"/>
                <a:sym typeface="Calibri"/>
              </a:rPr>
              <a:t>rend: Skills-based organisations</a:t>
            </a:r>
            <a:endParaRPr sz="800"/>
          </a:p>
        </p:txBody>
      </p:sp>
      <p:sp>
        <p:nvSpPr>
          <p:cNvPr id="1153" name="Google Shape;1153;p101"/>
          <p:cNvSpPr txBox="1"/>
          <p:nvPr/>
        </p:nvSpPr>
        <p:spPr>
          <a:xfrm>
            <a:off x="822960" y="1097280"/>
            <a:ext cx="8229600" cy="43509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000">
                <a:solidFill>
                  <a:schemeClr val="accent5"/>
                </a:solidFill>
                <a:latin typeface="Calibri"/>
                <a:ea typeface="Calibri"/>
                <a:cs typeface="Calibri"/>
                <a:sym typeface="Calibri"/>
              </a:rPr>
              <a:t>Qualifications are out — skills are in. The data shows a decisive shift:</a:t>
            </a:r>
            <a:endParaRPr sz="2000">
              <a:solidFill>
                <a:schemeClr val="accent5"/>
              </a:solidFill>
              <a:latin typeface="Calibri"/>
              <a:ea typeface="Calibri"/>
              <a:cs typeface="Calibri"/>
              <a:sym typeface="Calibri"/>
            </a:endParaRPr>
          </a:p>
          <a:p>
            <a:pPr indent="0" lvl="0" marL="0" rtl="0" algn="l">
              <a:spcBef>
                <a:spcPts val="0"/>
              </a:spcBef>
              <a:spcAft>
                <a:spcPts val="0"/>
              </a:spcAft>
              <a:buNone/>
            </a:pPr>
            <a:r>
              <a:t/>
            </a:r>
            <a:endParaRPr sz="2000">
              <a:solidFill>
                <a:schemeClr val="accent5"/>
              </a:solidFill>
              <a:latin typeface="Calibri"/>
              <a:ea typeface="Calibri"/>
              <a:cs typeface="Calibri"/>
              <a:sym typeface="Calibri"/>
            </a:endParaRPr>
          </a:p>
          <a:p>
            <a:pPr indent="0" lvl="0" marL="0" rtl="0" algn="l">
              <a:spcBef>
                <a:spcPts val="0"/>
              </a:spcBef>
              <a:spcAft>
                <a:spcPts val="0"/>
              </a:spcAft>
              <a:buNone/>
            </a:pPr>
            <a:r>
              <a:rPr lang="en-US" sz="2000">
                <a:solidFill>
                  <a:schemeClr val="accent5"/>
                </a:solidFill>
                <a:latin typeface="Calibri"/>
                <a:ea typeface="Calibri"/>
                <a:cs typeface="Calibri"/>
                <a:sym typeface="Calibri"/>
              </a:rPr>
              <a:t>HR leaders:</a:t>
            </a:r>
            <a:endParaRPr sz="2000">
              <a:solidFill>
                <a:schemeClr val="accent5"/>
              </a:solidFill>
              <a:latin typeface="Calibri"/>
              <a:ea typeface="Calibri"/>
              <a:cs typeface="Calibri"/>
              <a:sym typeface="Calibri"/>
            </a:endParaRPr>
          </a:p>
          <a:p>
            <a:pPr indent="-342900" lvl="0" marL="342900" rtl="0" algn="l">
              <a:spcBef>
                <a:spcPts val="0"/>
              </a:spcBef>
              <a:spcAft>
                <a:spcPts val="0"/>
              </a:spcAft>
              <a:buClr>
                <a:schemeClr val="accent5"/>
              </a:buClr>
              <a:buSzPts val="2000"/>
              <a:buChar char="•"/>
            </a:pPr>
            <a:r>
              <a:rPr lang="en-US" sz="2000">
                <a:solidFill>
                  <a:schemeClr val="accent5"/>
                </a:solidFill>
                <a:latin typeface="Calibri"/>
                <a:ea typeface="Calibri"/>
                <a:cs typeface="Calibri"/>
                <a:sym typeface="Calibri"/>
              </a:rPr>
              <a:t>65% are focusing more on skills-based hiring</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66% say skills and aptitude are more important than degrees</a:t>
            </a:r>
            <a:endParaRPr sz="3200">
              <a:solidFill>
                <a:schemeClr val="accent5"/>
              </a:solidFill>
              <a:latin typeface="Calibri"/>
              <a:ea typeface="Calibri"/>
              <a:cs typeface="Calibri"/>
              <a:sym typeface="Calibri"/>
            </a:endParaRPr>
          </a:p>
          <a:p>
            <a:pPr indent="0" lvl="0" marL="0" rtl="0" algn="l">
              <a:spcBef>
                <a:spcPts val="400"/>
              </a:spcBef>
              <a:spcAft>
                <a:spcPts val="0"/>
              </a:spcAft>
              <a:buNone/>
            </a:pPr>
            <a:r>
              <a:rPr lang="en-US" sz="2000">
                <a:solidFill>
                  <a:schemeClr val="accent5"/>
                </a:solidFill>
                <a:latin typeface="Calibri"/>
                <a:ea typeface="Calibri"/>
                <a:cs typeface="Calibri"/>
                <a:sym typeface="Calibri"/>
              </a:rPr>
              <a:t>Employees: </a:t>
            </a:r>
            <a:endParaRPr sz="2000">
              <a:solidFill>
                <a:schemeClr val="accent5"/>
              </a:solidFill>
              <a:latin typeface="Calibri"/>
              <a:ea typeface="Calibri"/>
              <a:cs typeface="Calibri"/>
              <a:sym typeface="Calibri"/>
            </a:endParaRPr>
          </a:p>
          <a:p>
            <a:pPr indent="-355600" lvl="0" marL="457200" rtl="0" algn="l">
              <a:spcBef>
                <a:spcPts val="40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52% say degrees are losing importance</a:t>
            </a:r>
            <a:endParaRPr sz="2000">
              <a:solidFill>
                <a:schemeClr val="accent5"/>
              </a:solidFill>
              <a:latin typeface="Calibri"/>
              <a:ea typeface="Calibri"/>
              <a:cs typeface="Calibri"/>
              <a:sym typeface="Calibri"/>
            </a:endParaRPr>
          </a:p>
          <a:p>
            <a:pPr indent="-355600" lvl="0" marL="457200" rtl="0" algn="l">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64% want more focus on transferable skills</a:t>
            </a:r>
            <a:endParaRPr sz="3200">
              <a:solidFill>
                <a:schemeClr val="accent5"/>
              </a:solidFill>
              <a:latin typeface="Calibri"/>
              <a:ea typeface="Calibri"/>
              <a:cs typeface="Calibri"/>
              <a:sym typeface="Calibri"/>
            </a:endParaRPr>
          </a:p>
          <a:p>
            <a:pPr indent="0" lvl="0" marL="0" rtl="0" algn="l">
              <a:spcBef>
                <a:spcPts val="400"/>
              </a:spcBef>
              <a:spcAft>
                <a:spcPts val="0"/>
              </a:spcAft>
              <a:buNone/>
            </a:pPr>
            <a:r>
              <a:rPr lang="en-US" sz="2000">
                <a:solidFill>
                  <a:schemeClr val="accent5"/>
                </a:solidFill>
                <a:latin typeface="Calibri"/>
                <a:ea typeface="Calibri"/>
                <a:cs typeface="Calibri"/>
                <a:sym typeface="Calibri"/>
              </a:rPr>
              <a:t>Drivers: </a:t>
            </a:r>
            <a:endParaRPr sz="2000">
              <a:solidFill>
                <a:schemeClr val="accent5"/>
              </a:solidFill>
              <a:latin typeface="Calibri"/>
              <a:ea typeface="Calibri"/>
              <a:cs typeface="Calibri"/>
              <a:sym typeface="Calibri"/>
            </a:endParaRPr>
          </a:p>
          <a:p>
            <a:pPr indent="-355600" lvl="0" marL="457200" rtl="0" algn="l">
              <a:spcBef>
                <a:spcPts val="400"/>
              </a:spcBef>
              <a:spcAft>
                <a:spcPts val="0"/>
              </a:spcAft>
              <a:buClr>
                <a:schemeClr val="accent5"/>
              </a:buClr>
              <a:buSzPts val="2000"/>
              <a:buFont typeface="Calibri"/>
              <a:buChar char="●"/>
            </a:pPr>
            <a:r>
              <a:rPr b="1" lang="en-US" sz="2000">
                <a:solidFill>
                  <a:schemeClr val="accent5"/>
                </a:solidFill>
                <a:latin typeface="Calibri"/>
                <a:ea typeface="Calibri"/>
                <a:cs typeface="Calibri"/>
                <a:sym typeface="Calibri"/>
              </a:rPr>
              <a:t>Skills shortages: </a:t>
            </a:r>
            <a:r>
              <a:rPr lang="en-US" sz="2000">
                <a:solidFill>
                  <a:schemeClr val="accent5"/>
                </a:solidFill>
                <a:latin typeface="Calibri"/>
                <a:ea typeface="Calibri"/>
                <a:cs typeface="Calibri"/>
                <a:sym typeface="Calibri"/>
              </a:rPr>
              <a:t>39% of HR leaders cite this as a top barrier to success, 52% expect overall recruitment needs to rise</a:t>
            </a:r>
            <a:endParaRPr sz="2000">
              <a:solidFill>
                <a:schemeClr val="accent5"/>
              </a:solidFill>
              <a:latin typeface="Calibri"/>
              <a:ea typeface="Calibri"/>
              <a:cs typeface="Calibri"/>
              <a:sym typeface="Calibri"/>
            </a:endParaRPr>
          </a:p>
          <a:p>
            <a:pPr indent="-355600" lvl="0" marL="457200" rtl="0" algn="l">
              <a:spcBef>
                <a:spcPts val="0"/>
              </a:spcBef>
              <a:spcAft>
                <a:spcPts val="0"/>
              </a:spcAft>
              <a:buClr>
                <a:schemeClr val="accent5"/>
              </a:buClr>
              <a:buSzPts val="2000"/>
              <a:buFont typeface="Calibri"/>
              <a:buChar char="●"/>
            </a:pPr>
            <a:r>
              <a:rPr b="1" lang="en-US" sz="2000">
                <a:solidFill>
                  <a:schemeClr val="accent5"/>
                </a:solidFill>
                <a:latin typeface="Calibri"/>
                <a:ea typeface="Calibri"/>
                <a:cs typeface="Calibri"/>
                <a:sym typeface="Calibri"/>
              </a:rPr>
              <a:t>AI is accelerating the trend: </a:t>
            </a:r>
            <a:r>
              <a:rPr lang="en-US" sz="2000">
                <a:solidFill>
                  <a:schemeClr val="accent5"/>
                </a:solidFill>
                <a:latin typeface="Calibri"/>
                <a:ea typeface="Calibri"/>
                <a:cs typeface="Calibri"/>
                <a:sym typeface="Calibri"/>
              </a:rPr>
              <a:t>43% of HR leaders are using AI for strategic workforce planning, 43% are using AI to support recruitment</a:t>
            </a:r>
            <a:endParaRPr sz="20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157" name="Shape 1157"/>
        <p:cNvGrpSpPr/>
        <p:nvPr/>
      </p:nvGrpSpPr>
      <p:grpSpPr>
        <a:xfrm>
          <a:off x="0" y="0"/>
          <a:ext cx="0" cy="0"/>
          <a:chOff x="0" y="0"/>
          <a:chExt cx="0" cy="0"/>
        </a:xfrm>
      </p:grpSpPr>
      <p:sp>
        <p:nvSpPr>
          <p:cNvPr id="1158" name="Google Shape;1158;p102"/>
          <p:cNvSpPr/>
          <p:nvPr/>
        </p:nvSpPr>
        <p:spPr>
          <a:xfrm>
            <a:off x="342900"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59" name="Google Shape;1159;p102"/>
          <p:cNvSpPr/>
          <p:nvPr/>
        </p:nvSpPr>
        <p:spPr>
          <a:xfrm>
            <a:off x="436760"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160" name="Google Shape;1160;p102"/>
          <p:cNvSpPr/>
          <p:nvPr/>
        </p:nvSpPr>
        <p:spPr>
          <a:xfrm>
            <a:off x="436760"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161" name="Google Shape;1161;p102"/>
          <p:cNvSpPr txBox="1"/>
          <p:nvPr/>
        </p:nvSpPr>
        <p:spPr>
          <a:xfrm>
            <a:off x="238000" y="217250"/>
            <a:ext cx="3775800" cy="7881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50">
                <a:solidFill>
                  <a:srgbClr val="ADEBCA"/>
                </a:solidFill>
                <a:latin typeface="Inter Tight SemiBold"/>
                <a:ea typeface="Inter Tight SemiBold"/>
                <a:cs typeface="Inter Tight SemiBold"/>
                <a:sym typeface="Inter Tight SemiBold"/>
              </a:rPr>
              <a:t>Emerging trend:</a:t>
            </a:r>
            <a:endParaRPr sz="2250">
              <a:solidFill>
                <a:srgbClr val="ADEBCA"/>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2250">
                <a:solidFill>
                  <a:srgbClr val="FFFFFF"/>
                </a:solidFill>
                <a:latin typeface="Inter Tight SemiBold"/>
                <a:ea typeface="Inter Tight SemiBold"/>
                <a:cs typeface="Inter Tight SemiBold"/>
                <a:sym typeface="Inter Tight SemiBold"/>
              </a:rPr>
              <a:t>Skills-based organisations</a:t>
            </a:r>
            <a:endParaRPr sz="2250">
              <a:solidFill>
                <a:srgbClr val="FFFFFF"/>
              </a:solidFill>
              <a:latin typeface="Inter Tight SemiBold"/>
              <a:ea typeface="Inter Tight SemiBold"/>
              <a:cs typeface="Inter Tight SemiBold"/>
              <a:sym typeface="Inter Tight SemiBold"/>
            </a:endParaRPr>
          </a:p>
        </p:txBody>
      </p:sp>
      <p:sp>
        <p:nvSpPr>
          <p:cNvPr id="1162" name="Google Shape;1162;p102"/>
          <p:cNvSpPr/>
          <p:nvPr/>
        </p:nvSpPr>
        <p:spPr>
          <a:xfrm>
            <a:off x="3211021"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63" name="Google Shape;1163;p102"/>
          <p:cNvSpPr/>
          <p:nvPr/>
        </p:nvSpPr>
        <p:spPr>
          <a:xfrm>
            <a:off x="6079143"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64" name="Google Shape;1164;p102"/>
          <p:cNvSpPr txBox="1"/>
          <p:nvPr/>
        </p:nvSpPr>
        <p:spPr>
          <a:xfrm>
            <a:off x="5680300" y="539125"/>
            <a:ext cx="30915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Qualifications are out — skills are in. The data shows a decisive shift.</a:t>
            </a:r>
            <a:endParaRPr sz="1100">
              <a:solidFill>
                <a:srgbClr val="FFFFFF"/>
              </a:solidFill>
              <a:latin typeface="Inter Tight Medium"/>
              <a:ea typeface="Inter Tight Medium"/>
              <a:cs typeface="Inter Tight Medium"/>
              <a:sym typeface="Inter Tight Medium"/>
            </a:endParaRPr>
          </a:p>
        </p:txBody>
      </p:sp>
      <p:sp>
        <p:nvSpPr>
          <p:cNvPr id="1165" name="Google Shape;1165;p102"/>
          <p:cNvSpPr txBox="1"/>
          <p:nvPr/>
        </p:nvSpPr>
        <p:spPr>
          <a:xfrm>
            <a:off x="578321" y="1925907"/>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65</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166" name="Google Shape;1166;p102"/>
          <p:cNvSpPr txBox="1"/>
          <p:nvPr/>
        </p:nvSpPr>
        <p:spPr>
          <a:xfrm>
            <a:off x="578321" y="2690161"/>
            <a:ext cx="17427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are focusing more on skills-based hiring</a:t>
            </a:r>
            <a:endParaRPr sz="1200">
              <a:solidFill>
                <a:srgbClr val="FFFFFF"/>
              </a:solidFill>
              <a:latin typeface="Inter Tight SemiBold"/>
              <a:ea typeface="Inter Tight SemiBold"/>
              <a:cs typeface="Inter Tight SemiBold"/>
              <a:sym typeface="Inter Tight SemiBold"/>
            </a:endParaRPr>
          </a:p>
        </p:txBody>
      </p:sp>
      <p:sp>
        <p:nvSpPr>
          <p:cNvPr id="1167" name="Google Shape;1167;p102"/>
          <p:cNvSpPr txBox="1"/>
          <p:nvPr/>
        </p:nvSpPr>
        <p:spPr>
          <a:xfrm>
            <a:off x="492612" y="1497322"/>
            <a:ext cx="15381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HR leaders:</a:t>
            </a:r>
            <a:endParaRPr sz="1200">
              <a:solidFill>
                <a:srgbClr val="FFFFFF"/>
              </a:solidFill>
              <a:latin typeface="Inter Tight SemiBold"/>
              <a:ea typeface="Inter Tight SemiBold"/>
              <a:cs typeface="Inter Tight SemiBold"/>
              <a:sym typeface="Inter Tight SemiBold"/>
            </a:endParaRPr>
          </a:p>
        </p:txBody>
      </p:sp>
      <p:sp>
        <p:nvSpPr>
          <p:cNvPr id="1168" name="Google Shape;1168;p102"/>
          <p:cNvSpPr txBox="1"/>
          <p:nvPr/>
        </p:nvSpPr>
        <p:spPr>
          <a:xfrm>
            <a:off x="578321" y="3436432"/>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66</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169" name="Google Shape;1169;p102"/>
          <p:cNvSpPr txBox="1"/>
          <p:nvPr/>
        </p:nvSpPr>
        <p:spPr>
          <a:xfrm>
            <a:off x="578325" y="4200700"/>
            <a:ext cx="22185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say skills and aptitude are more important than degrees</a:t>
            </a:r>
            <a:endParaRPr sz="1200">
              <a:solidFill>
                <a:srgbClr val="FFFFFF"/>
              </a:solidFill>
              <a:latin typeface="Inter Tight SemiBold"/>
              <a:ea typeface="Inter Tight SemiBold"/>
              <a:cs typeface="Inter Tight SemiBold"/>
              <a:sym typeface="Inter Tight SemiBold"/>
            </a:endParaRPr>
          </a:p>
        </p:txBody>
      </p:sp>
      <p:sp>
        <p:nvSpPr>
          <p:cNvPr id="1170" name="Google Shape;1170;p102"/>
          <p:cNvSpPr/>
          <p:nvPr/>
        </p:nvSpPr>
        <p:spPr>
          <a:xfrm>
            <a:off x="3306532"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171" name="Google Shape;1171;p102"/>
          <p:cNvSpPr/>
          <p:nvPr/>
        </p:nvSpPr>
        <p:spPr>
          <a:xfrm>
            <a:off x="3306532"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172" name="Google Shape;1172;p102"/>
          <p:cNvSpPr txBox="1"/>
          <p:nvPr/>
        </p:nvSpPr>
        <p:spPr>
          <a:xfrm>
            <a:off x="3448094" y="1925907"/>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52</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173" name="Google Shape;1173;p102"/>
          <p:cNvSpPr txBox="1"/>
          <p:nvPr/>
        </p:nvSpPr>
        <p:spPr>
          <a:xfrm>
            <a:off x="3448094" y="2690161"/>
            <a:ext cx="17427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say degrees are losing importance</a:t>
            </a:r>
            <a:endParaRPr sz="1200">
              <a:solidFill>
                <a:srgbClr val="FFFFFF"/>
              </a:solidFill>
              <a:latin typeface="Inter Tight SemiBold"/>
              <a:ea typeface="Inter Tight SemiBold"/>
              <a:cs typeface="Inter Tight SemiBold"/>
              <a:sym typeface="Inter Tight SemiBold"/>
            </a:endParaRPr>
          </a:p>
        </p:txBody>
      </p:sp>
      <p:sp>
        <p:nvSpPr>
          <p:cNvPr id="1174" name="Google Shape;1174;p102"/>
          <p:cNvSpPr txBox="1"/>
          <p:nvPr/>
        </p:nvSpPr>
        <p:spPr>
          <a:xfrm>
            <a:off x="3362384" y="1497322"/>
            <a:ext cx="15381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Employees:</a:t>
            </a:r>
            <a:endParaRPr sz="1200">
              <a:solidFill>
                <a:srgbClr val="FFFFFF"/>
              </a:solidFill>
              <a:latin typeface="Inter Tight SemiBold"/>
              <a:ea typeface="Inter Tight SemiBold"/>
              <a:cs typeface="Inter Tight SemiBold"/>
              <a:sym typeface="Inter Tight SemiBold"/>
            </a:endParaRPr>
          </a:p>
        </p:txBody>
      </p:sp>
      <p:sp>
        <p:nvSpPr>
          <p:cNvPr id="1175" name="Google Shape;1175;p102"/>
          <p:cNvSpPr txBox="1"/>
          <p:nvPr/>
        </p:nvSpPr>
        <p:spPr>
          <a:xfrm>
            <a:off x="3448094" y="3436432"/>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64</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176" name="Google Shape;1176;p102"/>
          <p:cNvSpPr txBox="1"/>
          <p:nvPr/>
        </p:nvSpPr>
        <p:spPr>
          <a:xfrm>
            <a:off x="3448094" y="4200696"/>
            <a:ext cx="20055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want more focus on transferable skills</a:t>
            </a:r>
            <a:endParaRPr sz="1200">
              <a:solidFill>
                <a:srgbClr val="FFFFFF"/>
              </a:solidFill>
              <a:latin typeface="Inter Tight SemiBold"/>
              <a:ea typeface="Inter Tight SemiBold"/>
              <a:cs typeface="Inter Tight SemiBold"/>
              <a:sym typeface="Inter Tight SemiBold"/>
            </a:endParaRPr>
          </a:p>
        </p:txBody>
      </p:sp>
      <p:sp>
        <p:nvSpPr>
          <p:cNvPr id="1177" name="Google Shape;1177;p102"/>
          <p:cNvSpPr/>
          <p:nvPr/>
        </p:nvSpPr>
        <p:spPr>
          <a:xfrm>
            <a:off x="6176317"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178" name="Google Shape;1178;p102"/>
          <p:cNvSpPr/>
          <p:nvPr/>
        </p:nvSpPr>
        <p:spPr>
          <a:xfrm>
            <a:off x="6176317"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179" name="Google Shape;1179;p102"/>
          <p:cNvSpPr txBox="1"/>
          <p:nvPr/>
        </p:nvSpPr>
        <p:spPr>
          <a:xfrm>
            <a:off x="6317879" y="1963661"/>
            <a:ext cx="17427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Skills shortages:</a:t>
            </a:r>
            <a:endParaRPr sz="1200">
              <a:solidFill>
                <a:srgbClr val="FFFFFF"/>
              </a:solidFill>
              <a:latin typeface="Inter Tight SemiBold"/>
              <a:ea typeface="Inter Tight SemiBold"/>
              <a:cs typeface="Inter Tight SemiBold"/>
              <a:sym typeface="Inter Tight SemiBold"/>
            </a:endParaRPr>
          </a:p>
        </p:txBody>
      </p:sp>
      <p:sp>
        <p:nvSpPr>
          <p:cNvPr id="1180" name="Google Shape;1180;p102"/>
          <p:cNvSpPr txBox="1"/>
          <p:nvPr/>
        </p:nvSpPr>
        <p:spPr>
          <a:xfrm>
            <a:off x="6232169" y="1497322"/>
            <a:ext cx="15381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Drivers</a:t>
            </a:r>
            <a:endParaRPr sz="1200">
              <a:solidFill>
                <a:srgbClr val="FFFFFF"/>
              </a:solidFill>
              <a:latin typeface="Inter Tight SemiBold"/>
              <a:ea typeface="Inter Tight SemiBold"/>
              <a:cs typeface="Inter Tight SemiBold"/>
              <a:sym typeface="Inter Tight SemiBold"/>
            </a:endParaRPr>
          </a:p>
        </p:txBody>
      </p:sp>
      <p:sp>
        <p:nvSpPr>
          <p:cNvPr id="1181" name="Google Shape;1181;p102"/>
          <p:cNvSpPr txBox="1"/>
          <p:nvPr/>
        </p:nvSpPr>
        <p:spPr>
          <a:xfrm>
            <a:off x="6317879" y="3474221"/>
            <a:ext cx="20055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AI is accelerating the trend:</a:t>
            </a:r>
            <a:endParaRPr sz="1200">
              <a:solidFill>
                <a:srgbClr val="FFFFFF"/>
              </a:solidFill>
              <a:latin typeface="Inter Tight SemiBold"/>
              <a:ea typeface="Inter Tight SemiBold"/>
              <a:cs typeface="Inter Tight SemiBold"/>
              <a:sym typeface="Inter Tight SemiBold"/>
            </a:endParaRPr>
          </a:p>
        </p:txBody>
      </p:sp>
      <p:sp>
        <p:nvSpPr>
          <p:cNvPr id="1182" name="Google Shape;1182;p102"/>
          <p:cNvSpPr txBox="1"/>
          <p:nvPr/>
        </p:nvSpPr>
        <p:spPr>
          <a:xfrm>
            <a:off x="6317843" y="2214965"/>
            <a:ext cx="2274300" cy="846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1600">
                <a:solidFill>
                  <a:srgbClr val="ADEBCA"/>
                </a:solidFill>
                <a:latin typeface="Inter Tight"/>
                <a:ea typeface="Inter Tight"/>
                <a:cs typeface="Inter Tight"/>
                <a:sym typeface="Inter Tight"/>
              </a:rPr>
              <a:t>39%</a:t>
            </a:r>
            <a:r>
              <a:rPr lang="en-US" sz="1200">
                <a:solidFill>
                  <a:srgbClr val="FFFFFF"/>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of HR leaders cite this as a top barrier to success,</a:t>
            </a:r>
            <a:r>
              <a:rPr lang="en-US" sz="1200">
                <a:solidFill>
                  <a:srgbClr val="FFFFFF"/>
                </a:solidFill>
                <a:latin typeface="Inter Tight Medium"/>
                <a:ea typeface="Inter Tight Medium"/>
                <a:cs typeface="Inter Tight Medium"/>
                <a:sym typeface="Inter Tight Medium"/>
              </a:rPr>
              <a:t> </a:t>
            </a:r>
            <a:r>
              <a:rPr b="1" lang="en-US" sz="1600">
                <a:solidFill>
                  <a:srgbClr val="ADEBCA"/>
                </a:solidFill>
                <a:latin typeface="Inter Tight"/>
                <a:ea typeface="Inter Tight"/>
                <a:cs typeface="Inter Tight"/>
                <a:sym typeface="Inter Tight"/>
              </a:rPr>
              <a:t>52%</a:t>
            </a:r>
            <a:r>
              <a:rPr lang="en-US" sz="1200">
                <a:solidFill>
                  <a:srgbClr val="FFFFFF"/>
                </a:solidFill>
                <a:latin typeface="Inter Tight Medium"/>
                <a:ea typeface="Inter Tight Medium"/>
                <a:cs typeface="Inter Tight Medium"/>
                <a:sym typeface="Inter Tight Medium"/>
              </a:rPr>
              <a:t> e</a:t>
            </a:r>
            <a:r>
              <a:rPr lang="en-US" sz="1100">
                <a:solidFill>
                  <a:srgbClr val="FFFFFF"/>
                </a:solidFill>
                <a:latin typeface="Inter Tight Medium"/>
                <a:ea typeface="Inter Tight Medium"/>
                <a:cs typeface="Inter Tight Medium"/>
                <a:sym typeface="Inter Tight Medium"/>
              </a:rPr>
              <a:t>xpect overall recruitment needs to rise.</a:t>
            </a:r>
            <a:endParaRPr sz="1100">
              <a:solidFill>
                <a:srgbClr val="FFFFFF"/>
              </a:solidFill>
              <a:latin typeface="Inter Tight Medium"/>
              <a:ea typeface="Inter Tight Medium"/>
              <a:cs typeface="Inter Tight Medium"/>
              <a:sym typeface="Inter Tight Medium"/>
            </a:endParaRPr>
          </a:p>
        </p:txBody>
      </p:sp>
      <p:sp>
        <p:nvSpPr>
          <p:cNvPr id="1183" name="Google Shape;1183;p102"/>
          <p:cNvSpPr txBox="1"/>
          <p:nvPr/>
        </p:nvSpPr>
        <p:spPr>
          <a:xfrm>
            <a:off x="6317843" y="3732518"/>
            <a:ext cx="2274300" cy="661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1600">
                <a:solidFill>
                  <a:srgbClr val="ADEBCA"/>
                </a:solidFill>
                <a:latin typeface="Inter Tight"/>
                <a:ea typeface="Inter Tight"/>
                <a:cs typeface="Inter Tight"/>
                <a:sym typeface="Inter Tight"/>
              </a:rPr>
              <a:t>43%</a:t>
            </a:r>
            <a:r>
              <a:rPr lang="en-US" sz="1200">
                <a:solidFill>
                  <a:srgbClr val="FFFFFF"/>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of HR leaders are using AI for strategic workforce planning,</a:t>
            </a:r>
            <a:r>
              <a:rPr lang="en-US" sz="1200">
                <a:solidFill>
                  <a:srgbClr val="FFFFFF"/>
                </a:solidFill>
                <a:latin typeface="Inter Tight Medium"/>
                <a:ea typeface="Inter Tight Medium"/>
                <a:cs typeface="Inter Tight Medium"/>
                <a:sym typeface="Inter Tight Medium"/>
              </a:rPr>
              <a:t> </a:t>
            </a:r>
            <a:r>
              <a:rPr b="1" lang="en-US" sz="1600">
                <a:solidFill>
                  <a:srgbClr val="ADEBCA"/>
                </a:solidFill>
                <a:latin typeface="Inter Tight"/>
                <a:ea typeface="Inter Tight"/>
                <a:cs typeface="Inter Tight"/>
                <a:sym typeface="Inter Tight"/>
              </a:rPr>
              <a:t>43%</a:t>
            </a:r>
            <a:r>
              <a:rPr lang="en-US" sz="1200">
                <a:solidFill>
                  <a:srgbClr val="ADEBCA"/>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are using AI to support recruitment.</a:t>
            </a:r>
            <a:endParaRPr sz="1100">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88" name="Shape 1188"/>
        <p:cNvGrpSpPr/>
        <p:nvPr/>
      </p:nvGrpSpPr>
      <p:grpSpPr>
        <a:xfrm>
          <a:off x="0" y="0"/>
          <a:ext cx="0" cy="0"/>
          <a:chOff x="0" y="0"/>
          <a:chExt cx="0" cy="0"/>
        </a:xfrm>
      </p:grpSpPr>
      <p:sp>
        <p:nvSpPr>
          <p:cNvPr id="1189" name="Google Shape;1189;p103"/>
          <p:cNvSpPr txBox="1"/>
          <p:nvPr/>
        </p:nvSpPr>
        <p:spPr>
          <a:xfrm>
            <a:off x="731520" y="342900"/>
            <a:ext cx="82296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Calibri"/>
                <a:ea typeface="Calibri"/>
                <a:cs typeface="Calibri"/>
                <a:sym typeface="Calibri"/>
              </a:rPr>
              <a:t>Theme 3: Adapting to an aging workforce</a:t>
            </a:r>
            <a:endParaRPr/>
          </a:p>
        </p:txBody>
      </p:sp>
      <p:sp>
        <p:nvSpPr>
          <p:cNvPr id="1190" name="Google Shape;1190;p103"/>
          <p:cNvSpPr txBox="1"/>
          <p:nvPr/>
        </p:nvSpPr>
        <p:spPr>
          <a:xfrm>
            <a:off x="822960" y="1097280"/>
            <a:ext cx="8229600" cy="3786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With a s</a:t>
            </a:r>
            <a:r>
              <a:rPr lang="en-US" sz="2000">
                <a:solidFill>
                  <a:schemeClr val="dk1"/>
                </a:solidFill>
                <a:latin typeface="Calibri"/>
                <a:ea typeface="Calibri"/>
                <a:cs typeface="Calibri"/>
                <a:sym typeface="Calibri"/>
              </a:rPr>
              <a:t>hrinking working-age population comes a talent squeeze and knowledge-loss risk.</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Today: </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59% of HR leaders say hiring is harder than 5 years ago</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5</a:t>
            </a:r>
            <a:r>
              <a:rPr lang="en-US" sz="2000">
                <a:solidFill>
                  <a:schemeClr val="dk1"/>
                </a:solidFill>
                <a:latin typeface="Calibri"/>
                <a:ea typeface="Calibri"/>
                <a:cs typeface="Calibri"/>
                <a:sym typeface="Calibri"/>
              </a:rPr>
              <a:t>0% struggle to fill vacancies</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36% identify attracting under-30s as top challenge (47% </a:t>
            </a:r>
            <a:r>
              <a:rPr lang="en-US" sz="2000">
                <a:solidFill>
                  <a:schemeClr val="dk1"/>
                </a:solidFill>
                <a:latin typeface="Calibri"/>
                <a:ea typeface="Calibri"/>
                <a:cs typeface="Calibri"/>
                <a:sym typeface="Calibri"/>
              </a:rPr>
              <a:t>struggle to do so</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62% are adjusting their </a:t>
            </a:r>
            <a:r>
              <a:rPr lang="en-US" sz="2000">
                <a:solidFill>
                  <a:schemeClr val="dk1"/>
                </a:solidFill>
                <a:latin typeface="Calibri"/>
                <a:ea typeface="Calibri"/>
                <a:cs typeface="Calibri"/>
                <a:sym typeface="Calibri"/>
              </a:rPr>
              <a:t>strategy</a:t>
            </a:r>
            <a:r>
              <a:rPr lang="en-US" sz="2000">
                <a:solidFill>
                  <a:schemeClr val="dk1"/>
                </a:solidFill>
                <a:latin typeface="Calibri"/>
                <a:ea typeface="Calibri"/>
                <a:cs typeface="Calibri"/>
                <a:sym typeface="Calibri"/>
              </a:rPr>
              <a:t> to better attract entry-level talent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 Scaling businesses have an opportunity to modernise early-career pathways, positioning themselves as places where young talent can develop important skills.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DEBCA"/>
            </a:gs>
            <a:gs pos="75000">
              <a:srgbClr val="176164"/>
            </a:gs>
            <a:gs pos="100000">
              <a:srgbClr val="09282A"/>
            </a:gs>
          </a:gsLst>
          <a:path path="circle">
            <a:fillToRect b="100%" l="0%" r="100%" t="0%"/>
          </a:path>
          <a:tileRect b="0%" l="-100%" r="0%" t="-100%"/>
        </a:gradFill>
      </p:bgPr>
    </p:bg>
    <p:spTree>
      <p:nvGrpSpPr>
        <p:cNvPr id="1194" name="Shape 1194"/>
        <p:cNvGrpSpPr/>
        <p:nvPr/>
      </p:nvGrpSpPr>
      <p:grpSpPr>
        <a:xfrm>
          <a:off x="0" y="0"/>
          <a:ext cx="0" cy="0"/>
          <a:chOff x="0" y="0"/>
          <a:chExt cx="0" cy="0"/>
        </a:xfrm>
      </p:grpSpPr>
      <p:sp>
        <p:nvSpPr>
          <p:cNvPr id="1195" name="Google Shape;1195;p104"/>
          <p:cNvSpPr txBox="1"/>
          <p:nvPr/>
        </p:nvSpPr>
        <p:spPr>
          <a:xfrm>
            <a:off x="238000" y="217250"/>
            <a:ext cx="46155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11494B"/>
                </a:solidFill>
                <a:latin typeface="Inter Tight SemiBold"/>
                <a:ea typeface="Inter Tight SemiBold"/>
                <a:cs typeface="Inter Tight SemiBold"/>
                <a:sym typeface="Inter Tight SemiBold"/>
              </a:rPr>
              <a:t>Theme 3: </a:t>
            </a:r>
            <a:endParaRPr sz="2275">
              <a:solidFill>
                <a:srgbClr val="11494B"/>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Adapting to an aging workforce</a:t>
            </a:r>
            <a:endParaRPr sz="2275">
              <a:solidFill>
                <a:srgbClr val="FFFFFF"/>
              </a:solidFill>
              <a:latin typeface="Inter Tight SemiBold"/>
              <a:ea typeface="Inter Tight SemiBold"/>
              <a:cs typeface="Inter Tight SemiBold"/>
              <a:sym typeface="Inter Tight SemiBold"/>
            </a:endParaRPr>
          </a:p>
        </p:txBody>
      </p:sp>
      <p:sp>
        <p:nvSpPr>
          <p:cNvPr id="1196" name="Google Shape;1196;p104"/>
          <p:cNvSpPr txBox="1"/>
          <p:nvPr/>
        </p:nvSpPr>
        <p:spPr>
          <a:xfrm>
            <a:off x="5702400" y="539125"/>
            <a:ext cx="30795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With a shrinking working-age population comes a talent squeeze and knowledge-loss risk.</a:t>
            </a:r>
            <a:endParaRPr sz="1100">
              <a:solidFill>
                <a:srgbClr val="FFFFFF"/>
              </a:solidFill>
              <a:latin typeface="Inter Tight Medium"/>
              <a:ea typeface="Inter Tight Medium"/>
              <a:cs typeface="Inter Tight Medium"/>
              <a:sym typeface="Inter Tight Medium"/>
            </a:endParaRPr>
          </a:p>
        </p:txBody>
      </p:sp>
      <p:sp>
        <p:nvSpPr>
          <p:cNvPr id="1197" name="Google Shape;1197;p104"/>
          <p:cNvSpPr/>
          <p:nvPr/>
        </p:nvSpPr>
        <p:spPr>
          <a:xfrm>
            <a:off x="4623441"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198" name="Google Shape;1198;p104"/>
          <p:cNvSpPr/>
          <p:nvPr/>
        </p:nvSpPr>
        <p:spPr>
          <a:xfrm>
            <a:off x="2475649" y="15612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199" name="Google Shape;1199;p104"/>
          <p:cNvSpPr/>
          <p:nvPr/>
        </p:nvSpPr>
        <p:spPr>
          <a:xfrm>
            <a:off x="342900" y="15370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200" name="Google Shape;1200;p104"/>
          <p:cNvSpPr/>
          <p:nvPr/>
        </p:nvSpPr>
        <p:spPr>
          <a:xfrm>
            <a:off x="6756269"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201" name="Google Shape;1201;p104"/>
          <p:cNvSpPr/>
          <p:nvPr/>
        </p:nvSpPr>
        <p:spPr>
          <a:xfrm>
            <a:off x="342900" y="3791679"/>
            <a:ext cx="8431500" cy="1047000"/>
          </a:xfrm>
          <a:prstGeom prst="roundRect">
            <a:avLst>
              <a:gd fmla="val 13590" name="adj"/>
            </a:avLst>
          </a:prstGeom>
          <a:solidFill>
            <a:srgbClr val="09282A"/>
          </a:solidFill>
          <a:ln>
            <a:noFill/>
          </a:ln>
        </p:spPr>
        <p:txBody>
          <a:bodyPr anchorCtr="0" anchor="ctr" bIns="96075" lIns="96075" spcFirstLastPara="1" rIns="96075" wrap="square" tIns="96075">
            <a:noAutofit/>
          </a:bodyPr>
          <a:lstStyle/>
          <a:p>
            <a:pPr indent="0" lvl="0" marL="0" rtl="0" algn="ctr">
              <a:spcBef>
                <a:spcPts val="0"/>
              </a:spcBef>
              <a:spcAft>
                <a:spcPts val="0"/>
              </a:spcAft>
              <a:buNone/>
            </a:pPr>
            <a:r>
              <a:t/>
            </a:r>
            <a:endParaRPr sz="1471">
              <a:latin typeface="Inter Tight Medium"/>
              <a:ea typeface="Inter Tight Medium"/>
              <a:cs typeface="Inter Tight Medium"/>
              <a:sym typeface="Inter Tight Medium"/>
            </a:endParaRPr>
          </a:p>
        </p:txBody>
      </p:sp>
      <p:sp>
        <p:nvSpPr>
          <p:cNvPr id="1202" name="Google Shape;1202;p104"/>
          <p:cNvSpPr txBox="1"/>
          <p:nvPr/>
        </p:nvSpPr>
        <p:spPr>
          <a:xfrm>
            <a:off x="1054651" y="4119556"/>
            <a:ext cx="7008000" cy="375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19">
                <a:solidFill>
                  <a:srgbClr val="ADEBCA"/>
                </a:solidFill>
                <a:latin typeface="Inter Tight SemiBold"/>
                <a:ea typeface="Inter Tight SemiBold"/>
                <a:cs typeface="Inter Tight SemiBold"/>
                <a:sym typeface="Inter Tight SemiBold"/>
              </a:rPr>
              <a:t>Scaling businesses have an opportunity to modernise early-career pathways, positioning themselves as places where young talent can develop important skills. </a:t>
            </a:r>
            <a:endParaRPr sz="1219">
              <a:solidFill>
                <a:srgbClr val="ADEBCA"/>
              </a:solidFill>
              <a:latin typeface="Inter Tight SemiBold"/>
              <a:ea typeface="Inter Tight SemiBold"/>
              <a:cs typeface="Inter Tight SemiBold"/>
              <a:sym typeface="Inter Tight SemiBold"/>
            </a:endParaRPr>
          </a:p>
        </p:txBody>
      </p:sp>
      <p:sp>
        <p:nvSpPr>
          <p:cNvPr id="1203" name="Google Shape;1203;p104"/>
          <p:cNvSpPr txBox="1"/>
          <p:nvPr/>
        </p:nvSpPr>
        <p:spPr>
          <a:xfrm>
            <a:off x="342900"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59</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204" name="Google Shape;1204;p104"/>
          <p:cNvSpPr txBox="1"/>
          <p:nvPr/>
        </p:nvSpPr>
        <p:spPr>
          <a:xfrm>
            <a:off x="521402" y="2608998"/>
            <a:ext cx="1661100" cy="5631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of HR leaders say hiring is harder than </a:t>
            </a:r>
            <a:br>
              <a:rPr lang="en-US" sz="1219">
                <a:solidFill>
                  <a:srgbClr val="FFFFFF"/>
                </a:solidFill>
                <a:latin typeface="Inter Tight Medium"/>
                <a:ea typeface="Inter Tight Medium"/>
                <a:cs typeface="Inter Tight Medium"/>
                <a:sym typeface="Inter Tight Medium"/>
              </a:rPr>
            </a:br>
            <a:r>
              <a:rPr lang="en-US" sz="1219">
                <a:solidFill>
                  <a:srgbClr val="FFFFFF"/>
                </a:solidFill>
                <a:latin typeface="Inter Tight Medium"/>
                <a:ea typeface="Inter Tight Medium"/>
                <a:cs typeface="Inter Tight Medium"/>
                <a:sym typeface="Inter Tight Medium"/>
              </a:rPr>
              <a:t>5 years ago </a:t>
            </a:r>
            <a:endParaRPr sz="1219">
              <a:solidFill>
                <a:srgbClr val="FFFFFF"/>
              </a:solidFill>
              <a:latin typeface="Inter Tight Medium"/>
              <a:ea typeface="Inter Tight Medium"/>
              <a:cs typeface="Inter Tight Medium"/>
              <a:sym typeface="Inter Tight Medium"/>
            </a:endParaRPr>
          </a:p>
        </p:txBody>
      </p:sp>
      <p:sp>
        <p:nvSpPr>
          <p:cNvPr id="1205" name="Google Shape;1205;p104"/>
          <p:cNvSpPr txBox="1"/>
          <p:nvPr/>
        </p:nvSpPr>
        <p:spPr>
          <a:xfrm>
            <a:off x="2483170"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50</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206" name="Google Shape;1206;p104"/>
          <p:cNvSpPr txBox="1"/>
          <p:nvPr/>
        </p:nvSpPr>
        <p:spPr>
          <a:xfrm>
            <a:off x="2661672" y="2608998"/>
            <a:ext cx="1661100" cy="375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struggle to fill </a:t>
            </a:r>
            <a:br>
              <a:rPr lang="en-US" sz="1219">
                <a:solidFill>
                  <a:srgbClr val="FFFFFF"/>
                </a:solidFill>
                <a:latin typeface="Inter Tight Medium"/>
                <a:ea typeface="Inter Tight Medium"/>
                <a:cs typeface="Inter Tight Medium"/>
                <a:sym typeface="Inter Tight Medium"/>
              </a:rPr>
            </a:br>
            <a:r>
              <a:rPr lang="en-US" sz="1219">
                <a:solidFill>
                  <a:srgbClr val="FFFFFF"/>
                </a:solidFill>
                <a:latin typeface="Inter Tight Medium"/>
                <a:ea typeface="Inter Tight Medium"/>
                <a:cs typeface="Inter Tight Medium"/>
                <a:sym typeface="Inter Tight Medium"/>
              </a:rPr>
              <a:t>vacancies</a:t>
            </a:r>
            <a:endParaRPr sz="1219">
              <a:solidFill>
                <a:srgbClr val="FFFFFF"/>
              </a:solidFill>
              <a:latin typeface="Inter Tight Medium"/>
              <a:ea typeface="Inter Tight Medium"/>
              <a:cs typeface="Inter Tight Medium"/>
              <a:sym typeface="Inter Tight Medium"/>
            </a:endParaRPr>
          </a:p>
        </p:txBody>
      </p:sp>
      <p:sp>
        <p:nvSpPr>
          <p:cNvPr id="1207" name="Google Shape;1207;p104"/>
          <p:cNvSpPr txBox="1"/>
          <p:nvPr/>
        </p:nvSpPr>
        <p:spPr>
          <a:xfrm>
            <a:off x="4615959"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36</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208" name="Google Shape;1208;p104"/>
          <p:cNvSpPr txBox="1"/>
          <p:nvPr/>
        </p:nvSpPr>
        <p:spPr>
          <a:xfrm>
            <a:off x="4794461" y="2608998"/>
            <a:ext cx="1661100" cy="750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identify attracting under-30s as top challenge (47% struggle to do so)</a:t>
            </a:r>
            <a:endParaRPr sz="1219">
              <a:solidFill>
                <a:srgbClr val="FFFFFF"/>
              </a:solidFill>
              <a:latin typeface="Inter Tight Medium"/>
              <a:ea typeface="Inter Tight Medium"/>
              <a:cs typeface="Inter Tight Medium"/>
              <a:sym typeface="Inter Tight Medium"/>
            </a:endParaRPr>
          </a:p>
        </p:txBody>
      </p:sp>
      <p:sp>
        <p:nvSpPr>
          <p:cNvPr id="1209" name="Google Shape;1209;p104"/>
          <p:cNvSpPr txBox="1"/>
          <p:nvPr/>
        </p:nvSpPr>
        <p:spPr>
          <a:xfrm>
            <a:off x="6763697"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62</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210" name="Google Shape;1210;p104"/>
          <p:cNvSpPr txBox="1"/>
          <p:nvPr/>
        </p:nvSpPr>
        <p:spPr>
          <a:xfrm>
            <a:off x="6942199" y="2608998"/>
            <a:ext cx="1661100" cy="5631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are adjusting their strategy to better attract entry-level talent</a:t>
            </a:r>
            <a:endParaRPr sz="1219">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15" name="Shape 1215"/>
        <p:cNvGrpSpPr/>
        <p:nvPr/>
      </p:nvGrpSpPr>
      <p:grpSpPr>
        <a:xfrm>
          <a:off x="0" y="0"/>
          <a:ext cx="0" cy="0"/>
          <a:chOff x="0" y="0"/>
          <a:chExt cx="0" cy="0"/>
        </a:xfrm>
      </p:grpSpPr>
      <p:sp>
        <p:nvSpPr>
          <p:cNvPr id="1216" name="Google Shape;1216;p105"/>
          <p:cNvSpPr txBox="1"/>
          <p:nvPr/>
        </p:nvSpPr>
        <p:spPr>
          <a:xfrm>
            <a:off x="731520" y="342900"/>
            <a:ext cx="8229600" cy="89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600">
                <a:solidFill>
                  <a:schemeClr val="dk1"/>
                </a:solidFill>
                <a:latin typeface="Calibri"/>
                <a:ea typeface="Calibri"/>
                <a:cs typeface="Calibri"/>
                <a:sym typeface="Calibri"/>
              </a:rPr>
              <a:t>The impact is already hitting the bottom line. In the past year alone:</a:t>
            </a:r>
            <a:endParaRPr b="1" sz="2600">
              <a:solidFill>
                <a:schemeClr val="dk1"/>
              </a:solidFill>
              <a:latin typeface="Calibri"/>
              <a:ea typeface="Calibri"/>
              <a:cs typeface="Calibri"/>
              <a:sym typeface="Calibri"/>
            </a:endParaRPr>
          </a:p>
        </p:txBody>
      </p:sp>
      <p:sp>
        <p:nvSpPr>
          <p:cNvPr id="1217" name="Google Shape;1217;p105"/>
          <p:cNvSpPr txBox="1"/>
          <p:nvPr/>
        </p:nvSpPr>
        <p:spPr>
          <a:xfrm>
            <a:off x="822960" y="1235705"/>
            <a:ext cx="8229600" cy="2821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highlight>
                  <a:srgbClr val="00FFFF"/>
                </a:highlight>
                <a:latin typeface="Calibri"/>
                <a:ea typeface="Calibri"/>
                <a:cs typeface="Calibri"/>
                <a:sym typeface="Calibri"/>
              </a:rPr>
              <a:t>INFOGRAPHIC</a:t>
            </a:r>
            <a:endParaRPr sz="2000">
              <a:solidFill>
                <a:schemeClr val="dk1"/>
              </a:solidFill>
              <a:highlight>
                <a:srgbClr val="00FFFF"/>
              </a:highlight>
              <a:latin typeface="Calibri"/>
              <a:ea typeface="Calibri"/>
              <a:cs typeface="Calibri"/>
              <a:sym typeface="Calibri"/>
            </a:endParaRPr>
          </a:p>
          <a:p>
            <a:pPr indent="-342900" lvl="0" marL="342900" rtl="0" algn="l">
              <a:spcBef>
                <a:spcPts val="0"/>
              </a:spcBef>
              <a:spcAft>
                <a:spcPts val="0"/>
              </a:spcAft>
              <a:buClr>
                <a:schemeClr val="accent5"/>
              </a:buClr>
              <a:buSzPts val="2000"/>
              <a:buChar char="•"/>
            </a:pPr>
            <a:r>
              <a:rPr lang="en-US" sz="2000">
                <a:solidFill>
                  <a:schemeClr val="accent5"/>
                </a:solidFill>
                <a:latin typeface="Calibri"/>
                <a:ea typeface="Calibri"/>
                <a:cs typeface="Calibri"/>
                <a:sym typeface="Calibri"/>
              </a:rPr>
              <a:t>Knowledge loss last year: 39% £10k–£50k; 15% £50k–£100k</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Difficulty attracting talent: 37% £10k–£50k; 15% £50k–£100k</a:t>
            </a:r>
            <a:br>
              <a:rPr lang="en-US" sz="2000">
                <a:solidFill>
                  <a:schemeClr val="dk1"/>
                </a:solidFill>
                <a:latin typeface="Calibri"/>
                <a:ea typeface="Calibri"/>
                <a:cs typeface="Calibri"/>
                <a:sym typeface="Calibri"/>
              </a:rPr>
            </a:br>
            <a:br>
              <a:rPr lang="en-US" sz="2000">
                <a:solidFill>
                  <a:schemeClr val="dk1"/>
                </a:solidFill>
                <a:latin typeface="Calibri"/>
                <a:ea typeface="Calibri"/>
                <a:cs typeface="Calibri"/>
                <a:sym typeface="Calibri"/>
              </a:rPr>
            </a:br>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Actions: </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Pair retiring workers with early-career talent</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Document key processes</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Create opportunities for cross-generational mentoring</a:t>
            </a:r>
            <a:endParaRPr sz="20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221" name="Shape 1221"/>
        <p:cNvGrpSpPr/>
        <p:nvPr/>
      </p:nvGrpSpPr>
      <p:grpSpPr>
        <a:xfrm>
          <a:off x="0" y="0"/>
          <a:ext cx="0" cy="0"/>
          <a:chOff x="0" y="0"/>
          <a:chExt cx="0" cy="0"/>
        </a:xfrm>
      </p:grpSpPr>
      <p:sp>
        <p:nvSpPr>
          <p:cNvPr id="1222" name="Google Shape;1222;p106"/>
          <p:cNvSpPr/>
          <p:nvPr/>
        </p:nvSpPr>
        <p:spPr>
          <a:xfrm>
            <a:off x="2862736"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23" name="Google Shape;1223;p106"/>
          <p:cNvSpPr/>
          <p:nvPr/>
        </p:nvSpPr>
        <p:spPr>
          <a:xfrm>
            <a:off x="4041449"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24" name="Google Shape;1224;p106"/>
          <p:cNvSpPr/>
          <p:nvPr/>
        </p:nvSpPr>
        <p:spPr>
          <a:xfrm>
            <a:off x="4041469" y="4049500"/>
            <a:ext cx="964200" cy="65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11494B"/>
              </a:solidFill>
              <a:latin typeface="Inter Tight Medium"/>
              <a:ea typeface="Inter Tight Medium"/>
              <a:cs typeface="Inter Tight Medium"/>
              <a:sym typeface="Inter Tight Medium"/>
            </a:endParaRPr>
          </a:p>
        </p:txBody>
      </p:sp>
      <p:sp>
        <p:nvSpPr>
          <p:cNvPr id="1225" name="Google Shape;1225;p106"/>
          <p:cNvSpPr/>
          <p:nvPr/>
        </p:nvSpPr>
        <p:spPr>
          <a:xfrm>
            <a:off x="2985664"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26" name="Google Shape;1226;p106"/>
          <p:cNvSpPr/>
          <p:nvPr/>
        </p:nvSpPr>
        <p:spPr>
          <a:xfrm>
            <a:off x="2985671" y="3172600"/>
            <a:ext cx="964200" cy="15315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27" name="Google Shape;1227;p106"/>
          <p:cNvSpPr/>
          <p:nvPr/>
        </p:nvSpPr>
        <p:spPr>
          <a:xfrm>
            <a:off x="342903"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28" name="Google Shape;1228;p106"/>
          <p:cNvSpPr/>
          <p:nvPr/>
        </p:nvSpPr>
        <p:spPr>
          <a:xfrm>
            <a:off x="1534001"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29" name="Google Shape;1229;p106"/>
          <p:cNvSpPr/>
          <p:nvPr/>
        </p:nvSpPr>
        <p:spPr>
          <a:xfrm>
            <a:off x="1534008" y="3329700"/>
            <a:ext cx="964200" cy="137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11494B"/>
              </a:solidFill>
              <a:latin typeface="Inter Tight Medium"/>
              <a:ea typeface="Inter Tight Medium"/>
              <a:cs typeface="Inter Tight Medium"/>
              <a:sym typeface="Inter Tight Medium"/>
            </a:endParaRPr>
          </a:p>
        </p:txBody>
      </p:sp>
      <p:sp>
        <p:nvSpPr>
          <p:cNvPr id="1230" name="Google Shape;1230;p106"/>
          <p:cNvSpPr/>
          <p:nvPr/>
        </p:nvSpPr>
        <p:spPr>
          <a:xfrm>
            <a:off x="5406900" y="1655275"/>
            <a:ext cx="3382800" cy="31854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31" name="Google Shape;1231;p106"/>
          <p:cNvSpPr txBox="1"/>
          <p:nvPr/>
        </p:nvSpPr>
        <p:spPr>
          <a:xfrm>
            <a:off x="238000" y="217250"/>
            <a:ext cx="4128000" cy="11463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The impact is </a:t>
            </a:r>
            <a:r>
              <a:rPr lang="en-US" sz="2275">
                <a:solidFill>
                  <a:srgbClr val="FFFFFF"/>
                </a:solidFill>
                <a:latin typeface="Inter Tight SemiBold"/>
                <a:ea typeface="Inter Tight SemiBold"/>
                <a:cs typeface="Inter Tight SemiBold"/>
                <a:sym typeface="Inter Tight SemiBold"/>
              </a:rPr>
              <a:t>already</a:t>
            </a:r>
            <a:r>
              <a:rPr lang="en-US" sz="2275">
                <a:solidFill>
                  <a:srgbClr val="FFFFFF"/>
                </a:solidFill>
                <a:latin typeface="Inter Tight SemiBold"/>
                <a:ea typeface="Inter Tight SemiBold"/>
                <a:cs typeface="Inter Tight SemiBold"/>
                <a:sym typeface="Inter Tight SemiBold"/>
              </a:rPr>
              <a:t> hitting the bottom line. In the past year alone:</a:t>
            </a:r>
            <a:endParaRPr sz="2275">
              <a:solidFill>
                <a:srgbClr val="FFFFFF"/>
              </a:solidFill>
              <a:latin typeface="Inter Tight SemiBold"/>
              <a:ea typeface="Inter Tight SemiBold"/>
              <a:cs typeface="Inter Tight SemiBold"/>
              <a:sym typeface="Inter Tight SemiBold"/>
            </a:endParaRPr>
          </a:p>
        </p:txBody>
      </p:sp>
      <p:sp>
        <p:nvSpPr>
          <p:cNvPr id="1232" name="Google Shape;1232;p106"/>
          <p:cNvSpPr/>
          <p:nvPr/>
        </p:nvSpPr>
        <p:spPr>
          <a:xfrm>
            <a:off x="478216"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33" name="Google Shape;1233;p106"/>
          <p:cNvSpPr/>
          <p:nvPr/>
        </p:nvSpPr>
        <p:spPr>
          <a:xfrm>
            <a:off x="478216" y="2791800"/>
            <a:ext cx="964200" cy="19122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34" name="Google Shape;1234;p106"/>
          <p:cNvSpPr txBox="1"/>
          <p:nvPr/>
        </p:nvSpPr>
        <p:spPr>
          <a:xfrm>
            <a:off x="574102"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39</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235" name="Google Shape;1235;p106"/>
          <p:cNvSpPr txBox="1"/>
          <p:nvPr/>
        </p:nvSpPr>
        <p:spPr>
          <a:xfrm>
            <a:off x="478200" y="1834450"/>
            <a:ext cx="17292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Knowledge loss</a:t>
            </a:r>
            <a:endParaRPr sz="1200">
              <a:solidFill>
                <a:srgbClr val="11494B"/>
              </a:solidFill>
              <a:latin typeface="Inter Tight SemiBold"/>
              <a:ea typeface="Inter Tight SemiBold"/>
              <a:cs typeface="Inter Tight SemiBold"/>
              <a:sym typeface="Inter Tight SemiBold"/>
            </a:endParaRPr>
          </a:p>
        </p:txBody>
      </p:sp>
      <p:sp>
        <p:nvSpPr>
          <p:cNvPr id="1236" name="Google Shape;1236;p106"/>
          <p:cNvSpPr txBox="1"/>
          <p:nvPr/>
        </p:nvSpPr>
        <p:spPr>
          <a:xfrm>
            <a:off x="2998041" y="1834450"/>
            <a:ext cx="20196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Difficulty attracting talent</a:t>
            </a:r>
            <a:endParaRPr sz="1200">
              <a:solidFill>
                <a:srgbClr val="11494B"/>
              </a:solidFill>
              <a:latin typeface="Inter Tight SemiBold"/>
              <a:ea typeface="Inter Tight SemiBold"/>
              <a:cs typeface="Inter Tight SemiBold"/>
              <a:sym typeface="Inter Tight SemiBold"/>
            </a:endParaRPr>
          </a:p>
        </p:txBody>
      </p:sp>
      <p:sp>
        <p:nvSpPr>
          <p:cNvPr id="1237" name="Google Shape;1237;p106"/>
          <p:cNvSpPr txBox="1"/>
          <p:nvPr/>
        </p:nvSpPr>
        <p:spPr>
          <a:xfrm>
            <a:off x="1636309"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15</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238" name="Google Shape;1238;p106"/>
          <p:cNvSpPr txBox="1"/>
          <p:nvPr/>
        </p:nvSpPr>
        <p:spPr>
          <a:xfrm>
            <a:off x="3100356"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37</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239" name="Google Shape;1239;p106"/>
          <p:cNvSpPr txBox="1"/>
          <p:nvPr/>
        </p:nvSpPr>
        <p:spPr>
          <a:xfrm>
            <a:off x="4152854"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15</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240" name="Google Shape;1240;p106"/>
          <p:cNvSpPr txBox="1"/>
          <p:nvPr/>
        </p:nvSpPr>
        <p:spPr>
          <a:xfrm>
            <a:off x="5538719" y="1834450"/>
            <a:ext cx="24891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Actions</a:t>
            </a:r>
            <a:endParaRPr sz="1200">
              <a:solidFill>
                <a:srgbClr val="11494B"/>
              </a:solidFill>
              <a:latin typeface="Inter Tight SemiBold"/>
              <a:ea typeface="Inter Tight SemiBold"/>
              <a:cs typeface="Inter Tight SemiBold"/>
              <a:sym typeface="Inter Tight SemiBold"/>
            </a:endParaRPr>
          </a:p>
        </p:txBody>
      </p:sp>
      <p:sp>
        <p:nvSpPr>
          <p:cNvPr id="1241" name="Google Shape;1241;p106"/>
          <p:cNvSpPr/>
          <p:nvPr/>
        </p:nvSpPr>
        <p:spPr>
          <a:xfrm>
            <a:off x="5538721" y="2177875"/>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242" name="Google Shape;1242;p106"/>
          <p:cNvSpPr txBox="1"/>
          <p:nvPr/>
        </p:nvSpPr>
        <p:spPr>
          <a:xfrm>
            <a:off x="5670656" y="2387723"/>
            <a:ext cx="25494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Pair retiring workers with early-career talent</a:t>
            </a:r>
            <a:endParaRPr sz="1200">
              <a:solidFill>
                <a:srgbClr val="11494B"/>
              </a:solidFill>
              <a:latin typeface="Inter Tight SemiBold"/>
              <a:ea typeface="Inter Tight SemiBold"/>
              <a:cs typeface="Inter Tight SemiBold"/>
              <a:sym typeface="Inter Tight SemiBold"/>
            </a:endParaRPr>
          </a:p>
        </p:txBody>
      </p:sp>
      <p:sp>
        <p:nvSpPr>
          <p:cNvPr id="1243" name="Google Shape;1243;p106"/>
          <p:cNvSpPr/>
          <p:nvPr/>
        </p:nvSpPr>
        <p:spPr>
          <a:xfrm>
            <a:off x="5538721" y="3046830"/>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244" name="Google Shape;1244;p106"/>
          <p:cNvSpPr txBox="1"/>
          <p:nvPr/>
        </p:nvSpPr>
        <p:spPr>
          <a:xfrm>
            <a:off x="5670667" y="3335593"/>
            <a:ext cx="2400300" cy="21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Document key processes</a:t>
            </a:r>
            <a:endParaRPr sz="1200">
              <a:solidFill>
                <a:srgbClr val="11494B"/>
              </a:solidFill>
              <a:latin typeface="Inter Tight SemiBold"/>
              <a:ea typeface="Inter Tight SemiBold"/>
              <a:cs typeface="Inter Tight SemiBold"/>
              <a:sym typeface="Inter Tight SemiBold"/>
            </a:endParaRPr>
          </a:p>
        </p:txBody>
      </p:sp>
      <p:sp>
        <p:nvSpPr>
          <p:cNvPr id="1245" name="Google Shape;1245;p106"/>
          <p:cNvSpPr/>
          <p:nvPr/>
        </p:nvSpPr>
        <p:spPr>
          <a:xfrm>
            <a:off x="5538721" y="3915796"/>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246" name="Google Shape;1246;p106"/>
          <p:cNvSpPr txBox="1"/>
          <p:nvPr/>
        </p:nvSpPr>
        <p:spPr>
          <a:xfrm>
            <a:off x="5670667" y="4149723"/>
            <a:ext cx="24003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Create opportunities for cross-generational mentoring</a:t>
            </a:r>
            <a:endParaRPr sz="1200">
              <a:solidFill>
                <a:srgbClr val="11494B"/>
              </a:solidFill>
              <a:latin typeface="Inter Tight SemiBold"/>
              <a:ea typeface="Inter Tight SemiBold"/>
              <a:cs typeface="Inter Tight SemiBold"/>
              <a:sym typeface="Inter Tight SemiBold"/>
            </a:endParaRPr>
          </a:p>
        </p:txBody>
      </p:sp>
      <p:sp>
        <p:nvSpPr>
          <p:cNvPr id="1247" name="Google Shape;1247;p106"/>
          <p:cNvSpPr/>
          <p:nvPr/>
        </p:nvSpPr>
        <p:spPr>
          <a:xfrm rot="5400000">
            <a:off x="5434450" y="620500"/>
            <a:ext cx="229200" cy="228600"/>
          </a:xfrm>
          <a:prstGeom prst="roundRect">
            <a:avLst>
              <a:gd fmla="val 50000" name="adj"/>
            </a:avLst>
          </a:prstGeom>
          <a:solidFill>
            <a:srgbClr val="5CD695"/>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248" name="Google Shape;1248;p106"/>
          <p:cNvSpPr/>
          <p:nvPr/>
        </p:nvSpPr>
        <p:spPr>
          <a:xfrm rot="5400000">
            <a:off x="7153975" y="620514"/>
            <a:ext cx="229200" cy="228600"/>
          </a:xfrm>
          <a:prstGeom prst="roundRect">
            <a:avLst>
              <a:gd fmla="val 50000" name="adj"/>
            </a:avLst>
          </a:prstGeom>
          <a:solidFill>
            <a:srgbClr val="176164"/>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249" name="Google Shape;1249;p106"/>
          <p:cNvSpPr txBox="1"/>
          <p:nvPr/>
        </p:nvSpPr>
        <p:spPr>
          <a:xfrm>
            <a:off x="5787154" y="565475"/>
            <a:ext cx="9600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Faced costs</a:t>
            </a:r>
            <a:br>
              <a:rPr lang="en-US" sz="1100">
                <a:solidFill>
                  <a:srgbClr val="FFFFFF"/>
                </a:solidFill>
                <a:latin typeface="Inter Tight Medium"/>
                <a:ea typeface="Inter Tight Medium"/>
                <a:cs typeface="Inter Tight Medium"/>
                <a:sym typeface="Inter Tight Medium"/>
              </a:rPr>
            </a:br>
            <a:r>
              <a:rPr lang="en-US" sz="1100">
                <a:solidFill>
                  <a:srgbClr val="FFFFFF"/>
                </a:solidFill>
                <a:latin typeface="Inter Tight Medium"/>
                <a:ea typeface="Inter Tight Medium"/>
                <a:cs typeface="Inter Tight Medium"/>
                <a:sym typeface="Inter Tight Medium"/>
              </a:rPr>
              <a:t>of £10k–£50k</a:t>
            </a:r>
            <a:endParaRPr sz="1100">
              <a:solidFill>
                <a:srgbClr val="FFFFFF"/>
              </a:solidFill>
              <a:latin typeface="Inter Tight Medium"/>
              <a:ea typeface="Inter Tight Medium"/>
              <a:cs typeface="Inter Tight Medium"/>
              <a:sym typeface="Inter Tight Medium"/>
            </a:endParaRPr>
          </a:p>
        </p:txBody>
      </p:sp>
      <p:sp>
        <p:nvSpPr>
          <p:cNvPr id="1250" name="Google Shape;1250;p106"/>
          <p:cNvSpPr txBox="1"/>
          <p:nvPr/>
        </p:nvSpPr>
        <p:spPr>
          <a:xfrm>
            <a:off x="7511675" y="565457"/>
            <a:ext cx="13632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Faced costs of £50k–£100k</a:t>
            </a:r>
            <a:endParaRPr sz="1100">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5" name="Shape 1255"/>
        <p:cNvGrpSpPr/>
        <p:nvPr/>
      </p:nvGrpSpPr>
      <p:grpSpPr>
        <a:xfrm>
          <a:off x="0" y="0"/>
          <a:ext cx="0" cy="0"/>
          <a:chOff x="0" y="0"/>
          <a:chExt cx="0" cy="0"/>
        </a:xfrm>
      </p:grpSpPr>
      <p:sp>
        <p:nvSpPr>
          <p:cNvPr id="1256" name="Google Shape;1256;p107"/>
          <p:cNvSpPr txBox="1"/>
          <p:nvPr/>
        </p:nvSpPr>
        <p:spPr>
          <a:xfrm>
            <a:off x="731520" y="342900"/>
            <a:ext cx="8229600" cy="985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600">
                <a:solidFill>
                  <a:schemeClr val="dk1"/>
                </a:solidFill>
                <a:latin typeface="Calibri"/>
                <a:ea typeface="Calibri"/>
                <a:cs typeface="Calibri"/>
                <a:sym typeface="Calibri"/>
              </a:rPr>
              <a:t>Hybrid expectations: Meeting the needs of Gen Z</a:t>
            </a:r>
            <a:endParaRPr b="1" sz="26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3200">
              <a:solidFill>
                <a:schemeClr val="dk1"/>
              </a:solidFill>
              <a:latin typeface="Calibri"/>
              <a:ea typeface="Calibri"/>
              <a:cs typeface="Calibri"/>
              <a:sym typeface="Calibri"/>
            </a:endParaRPr>
          </a:p>
        </p:txBody>
      </p:sp>
      <p:sp>
        <p:nvSpPr>
          <p:cNvPr id="1257" name="Google Shape;1257;p107"/>
          <p:cNvSpPr txBox="1"/>
          <p:nvPr/>
        </p:nvSpPr>
        <p:spPr>
          <a:xfrm>
            <a:off x="822960" y="1097280"/>
            <a:ext cx="8229600" cy="3786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For many, hybrid work practices are now an expectation rather than a perk.</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highlight>
                  <a:srgbClr val="00FFFF"/>
                </a:highlight>
                <a:latin typeface="Calibri"/>
                <a:ea typeface="Calibri"/>
                <a:cs typeface="Calibri"/>
                <a:sym typeface="Calibri"/>
              </a:rPr>
              <a:t>[Pie chart:]</a:t>
            </a:r>
            <a:endParaRPr sz="2000">
              <a:solidFill>
                <a:schemeClr val="dk1"/>
              </a:solidFill>
              <a:highlight>
                <a:srgbClr val="00FFFF"/>
              </a:highlight>
              <a:latin typeface="Calibri"/>
              <a:ea typeface="Calibri"/>
              <a:cs typeface="Calibri"/>
              <a:sym typeface="Calibri"/>
            </a:endParaRPr>
          </a:p>
          <a:p>
            <a:pPr indent="0" lvl="0" marL="0" marR="0" rtl="0" algn="l">
              <a:spcBef>
                <a:spcPts val="0"/>
              </a:spcBef>
              <a:spcAft>
                <a:spcPts val="0"/>
              </a:spcAft>
              <a:buNone/>
            </a:pPr>
            <a:r>
              <a:rPr b="1" lang="en-US" sz="2000">
                <a:solidFill>
                  <a:schemeClr val="dk1"/>
                </a:solidFill>
                <a:latin typeface="Calibri"/>
                <a:ea typeface="Calibri"/>
                <a:cs typeface="Calibri"/>
                <a:sym typeface="Calibri"/>
              </a:rPr>
              <a:t>Hybrid work at a glance</a:t>
            </a:r>
            <a:endParaRPr b="1"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Hybrid: 57% of employees</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Fully office-based: 37% of employees</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Almost or entirely remote: 6%</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But many employees feel unheard when it comes to hybrid policy:</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Only 53% say their employer has kept its promises about hybrid working</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Only 45% say employees were consulted before decisions were made about hybrid working policies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261" name="Shape 1261"/>
        <p:cNvGrpSpPr/>
        <p:nvPr/>
      </p:nvGrpSpPr>
      <p:grpSpPr>
        <a:xfrm>
          <a:off x="0" y="0"/>
          <a:ext cx="0" cy="0"/>
          <a:chOff x="0" y="0"/>
          <a:chExt cx="0" cy="0"/>
        </a:xfrm>
      </p:grpSpPr>
      <p:sp>
        <p:nvSpPr>
          <p:cNvPr id="1262" name="Google Shape;1262;p108"/>
          <p:cNvSpPr/>
          <p:nvPr/>
        </p:nvSpPr>
        <p:spPr>
          <a:xfrm>
            <a:off x="342900" y="1774400"/>
            <a:ext cx="47223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63" name="Google Shape;1263;p108"/>
          <p:cNvSpPr txBox="1"/>
          <p:nvPr/>
        </p:nvSpPr>
        <p:spPr>
          <a:xfrm>
            <a:off x="238000" y="217250"/>
            <a:ext cx="41280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Hybrid expectations: </a:t>
            </a:r>
            <a:br>
              <a:rPr lang="en-US" sz="2275">
                <a:solidFill>
                  <a:srgbClr val="FFFFFF"/>
                </a:solidFill>
                <a:latin typeface="Inter Tight SemiBold"/>
                <a:ea typeface="Inter Tight SemiBold"/>
                <a:cs typeface="Inter Tight SemiBold"/>
                <a:sym typeface="Inter Tight SemiBold"/>
              </a:rPr>
            </a:br>
            <a:r>
              <a:rPr lang="en-US" sz="2275">
                <a:solidFill>
                  <a:srgbClr val="FFFFFF"/>
                </a:solidFill>
                <a:latin typeface="Inter Tight SemiBold"/>
                <a:ea typeface="Inter Tight SemiBold"/>
                <a:cs typeface="Inter Tight SemiBold"/>
                <a:sym typeface="Inter Tight SemiBold"/>
              </a:rPr>
              <a:t>Meeting the needs of Gen Z</a:t>
            </a:r>
            <a:endParaRPr sz="2275">
              <a:solidFill>
                <a:srgbClr val="FFFFFF"/>
              </a:solidFill>
              <a:latin typeface="Inter Tight SemiBold"/>
              <a:ea typeface="Inter Tight SemiBold"/>
              <a:cs typeface="Inter Tight SemiBold"/>
              <a:sym typeface="Inter Tight SemiBold"/>
            </a:endParaRPr>
          </a:p>
        </p:txBody>
      </p:sp>
      <p:sp>
        <p:nvSpPr>
          <p:cNvPr id="1264" name="Google Shape;1264;p108"/>
          <p:cNvSpPr txBox="1"/>
          <p:nvPr/>
        </p:nvSpPr>
        <p:spPr>
          <a:xfrm>
            <a:off x="5702400" y="539125"/>
            <a:ext cx="25629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For many, hybrid work practices are now an expectation rather than a perk.</a:t>
            </a:r>
            <a:endParaRPr sz="1100">
              <a:solidFill>
                <a:srgbClr val="FFFFFF"/>
              </a:solidFill>
              <a:latin typeface="Inter Tight Medium"/>
              <a:ea typeface="Inter Tight Medium"/>
              <a:cs typeface="Inter Tight Medium"/>
              <a:sym typeface="Inter Tight Medium"/>
            </a:endParaRPr>
          </a:p>
        </p:txBody>
      </p:sp>
      <p:sp>
        <p:nvSpPr>
          <p:cNvPr id="1265" name="Google Shape;1265;p108"/>
          <p:cNvSpPr txBox="1"/>
          <p:nvPr/>
        </p:nvSpPr>
        <p:spPr>
          <a:xfrm>
            <a:off x="566414" y="1977390"/>
            <a:ext cx="16746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accent5"/>
              </a:buClr>
              <a:buSzPts val="1100"/>
              <a:buFont typeface="Arial"/>
              <a:buNone/>
            </a:pPr>
            <a:r>
              <a:rPr lang="en-US" sz="1200">
                <a:solidFill>
                  <a:srgbClr val="11494B"/>
                </a:solidFill>
                <a:latin typeface="Inter Tight SemiBold"/>
                <a:ea typeface="Inter Tight SemiBold"/>
                <a:cs typeface="Inter Tight SemiBold"/>
                <a:sym typeface="Inter Tight SemiBold"/>
              </a:rPr>
              <a:t>Hybrid work at a glance:</a:t>
            </a:r>
            <a:endParaRPr sz="1200">
              <a:solidFill>
                <a:srgbClr val="11494B"/>
              </a:solidFill>
              <a:latin typeface="Inter Tight SemiBold"/>
              <a:ea typeface="Inter Tight SemiBold"/>
              <a:cs typeface="Inter Tight SemiBold"/>
              <a:sym typeface="Inter Tight SemiBold"/>
            </a:endParaRPr>
          </a:p>
        </p:txBody>
      </p:sp>
      <p:sp>
        <p:nvSpPr>
          <p:cNvPr id="1266" name="Google Shape;1266;p108"/>
          <p:cNvSpPr/>
          <p:nvPr/>
        </p:nvSpPr>
        <p:spPr>
          <a:xfrm>
            <a:off x="5274177" y="1774409"/>
            <a:ext cx="35076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pic>
        <p:nvPicPr>
          <p:cNvPr id="1267" name="Google Shape;1267;p108" title="Pie chart.png"/>
          <p:cNvPicPr preferRelativeResize="0"/>
          <p:nvPr/>
        </p:nvPicPr>
        <p:blipFill>
          <a:blip r:embed="rId3">
            <a:alphaModFix/>
          </a:blip>
          <a:stretch>
            <a:fillRect/>
          </a:stretch>
        </p:blipFill>
        <p:spPr>
          <a:xfrm rot="-2054006">
            <a:off x="1500121" y="2401387"/>
            <a:ext cx="2226873" cy="2235412"/>
          </a:xfrm>
          <a:prstGeom prst="rect">
            <a:avLst/>
          </a:prstGeom>
          <a:noFill/>
          <a:ln>
            <a:noFill/>
          </a:ln>
        </p:spPr>
      </p:pic>
      <p:sp>
        <p:nvSpPr>
          <p:cNvPr id="1268" name="Google Shape;1268;p108"/>
          <p:cNvSpPr txBox="1"/>
          <p:nvPr/>
        </p:nvSpPr>
        <p:spPr>
          <a:xfrm>
            <a:off x="817558" y="2481528"/>
            <a:ext cx="496800" cy="3078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SzPts val="1255"/>
              <a:buNone/>
            </a:pPr>
            <a:r>
              <a:rPr lang="en-US" sz="2000">
                <a:solidFill>
                  <a:srgbClr val="11494B"/>
                </a:solidFill>
                <a:latin typeface="Inter Tight SemiBold"/>
                <a:ea typeface="Inter Tight SemiBold"/>
                <a:cs typeface="Inter Tight SemiBold"/>
                <a:sym typeface="Inter Tight SemiBold"/>
              </a:rPr>
              <a:t>37</a:t>
            </a:r>
            <a:r>
              <a:rPr lang="en-US" sz="1500">
                <a:solidFill>
                  <a:srgbClr val="11494B"/>
                </a:solidFill>
                <a:latin typeface="Inter Tight SemiBold"/>
                <a:ea typeface="Inter Tight SemiBold"/>
                <a:cs typeface="Inter Tight SemiBold"/>
                <a:sym typeface="Inter Tight SemiBold"/>
              </a:rPr>
              <a:t>%</a:t>
            </a:r>
            <a:endParaRPr sz="1500">
              <a:solidFill>
                <a:srgbClr val="11494B"/>
              </a:solidFill>
              <a:latin typeface="Inter Tight SemiBold"/>
              <a:ea typeface="Inter Tight SemiBold"/>
              <a:cs typeface="Inter Tight SemiBold"/>
              <a:sym typeface="Inter Tight SemiBold"/>
            </a:endParaRPr>
          </a:p>
        </p:txBody>
      </p:sp>
      <p:sp>
        <p:nvSpPr>
          <p:cNvPr id="1269" name="Google Shape;1269;p108"/>
          <p:cNvSpPr txBox="1"/>
          <p:nvPr/>
        </p:nvSpPr>
        <p:spPr>
          <a:xfrm>
            <a:off x="3913618" y="2507393"/>
            <a:ext cx="3861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11494B"/>
                </a:solidFill>
                <a:latin typeface="Inter Tight SemiBold"/>
                <a:ea typeface="Inter Tight SemiBold"/>
                <a:cs typeface="Inter Tight SemiBold"/>
                <a:sym typeface="Inter Tight SemiBold"/>
              </a:rPr>
              <a:t>6</a:t>
            </a:r>
            <a:r>
              <a:rPr lang="en-US" sz="1500">
                <a:solidFill>
                  <a:srgbClr val="11494B"/>
                </a:solidFill>
                <a:latin typeface="Inter Tight SemiBold"/>
                <a:ea typeface="Inter Tight SemiBold"/>
                <a:cs typeface="Inter Tight SemiBold"/>
                <a:sym typeface="Inter Tight SemiBold"/>
              </a:rPr>
              <a:t>%</a:t>
            </a:r>
            <a:endParaRPr sz="1500">
              <a:solidFill>
                <a:srgbClr val="11494B"/>
              </a:solidFill>
              <a:latin typeface="Inter Tight SemiBold"/>
              <a:ea typeface="Inter Tight SemiBold"/>
              <a:cs typeface="Inter Tight SemiBold"/>
              <a:sym typeface="Inter Tight SemiBold"/>
            </a:endParaRPr>
          </a:p>
        </p:txBody>
      </p:sp>
      <p:sp>
        <p:nvSpPr>
          <p:cNvPr id="1270" name="Google Shape;1270;p108"/>
          <p:cNvSpPr txBox="1"/>
          <p:nvPr/>
        </p:nvSpPr>
        <p:spPr>
          <a:xfrm>
            <a:off x="135475" y="2789328"/>
            <a:ext cx="1178700" cy="3387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US" sz="1100">
                <a:solidFill>
                  <a:srgbClr val="11494B"/>
                </a:solidFill>
                <a:latin typeface="Inter Tight Medium"/>
                <a:ea typeface="Inter Tight Medium"/>
                <a:cs typeface="Inter Tight Medium"/>
                <a:sym typeface="Inter Tight Medium"/>
              </a:rPr>
              <a:t>Fully </a:t>
            </a:r>
            <a:br>
              <a:rPr lang="en-US" sz="1100">
                <a:solidFill>
                  <a:srgbClr val="11494B"/>
                </a:solidFill>
                <a:latin typeface="Inter Tight Medium"/>
                <a:ea typeface="Inter Tight Medium"/>
                <a:cs typeface="Inter Tight Medium"/>
                <a:sym typeface="Inter Tight Medium"/>
              </a:rPr>
            </a:br>
            <a:r>
              <a:rPr lang="en-US" sz="1100">
                <a:solidFill>
                  <a:srgbClr val="11494B"/>
                </a:solidFill>
                <a:latin typeface="Inter Tight Medium"/>
                <a:ea typeface="Inter Tight Medium"/>
                <a:cs typeface="Inter Tight Medium"/>
                <a:sym typeface="Inter Tight Medium"/>
              </a:rPr>
              <a:t>office-based</a:t>
            </a:r>
            <a:endParaRPr sz="1100">
              <a:solidFill>
                <a:srgbClr val="11494B"/>
              </a:solidFill>
              <a:latin typeface="Inter Tight Medium"/>
              <a:ea typeface="Inter Tight Medium"/>
              <a:cs typeface="Inter Tight Medium"/>
              <a:sym typeface="Inter Tight Medium"/>
            </a:endParaRPr>
          </a:p>
        </p:txBody>
      </p:sp>
      <p:sp>
        <p:nvSpPr>
          <p:cNvPr id="1271" name="Google Shape;1271;p108"/>
          <p:cNvSpPr txBox="1"/>
          <p:nvPr/>
        </p:nvSpPr>
        <p:spPr>
          <a:xfrm>
            <a:off x="3913617" y="2837843"/>
            <a:ext cx="10191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11494B"/>
                </a:solidFill>
                <a:latin typeface="Inter Tight Medium"/>
                <a:ea typeface="Inter Tight Medium"/>
                <a:cs typeface="Inter Tight Medium"/>
                <a:sym typeface="Inter Tight Medium"/>
              </a:rPr>
              <a:t>Almost or entirely remote</a:t>
            </a:r>
            <a:endParaRPr sz="1100">
              <a:solidFill>
                <a:srgbClr val="11494B"/>
              </a:solidFill>
              <a:latin typeface="Inter Tight Medium"/>
              <a:ea typeface="Inter Tight Medium"/>
              <a:cs typeface="Inter Tight Medium"/>
              <a:sym typeface="Inter Tight Medium"/>
            </a:endParaRPr>
          </a:p>
        </p:txBody>
      </p:sp>
      <p:cxnSp>
        <p:nvCxnSpPr>
          <p:cNvPr id="1272" name="Google Shape;1272;p108"/>
          <p:cNvCxnSpPr/>
          <p:nvPr/>
        </p:nvCxnSpPr>
        <p:spPr>
          <a:xfrm>
            <a:off x="1405504" y="2811594"/>
            <a:ext cx="788400" cy="0"/>
          </a:xfrm>
          <a:prstGeom prst="straightConnector1">
            <a:avLst/>
          </a:prstGeom>
          <a:noFill/>
          <a:ln cap="flat" cmpd="sng" w="9525">
            <a:solidFill>
              <a:schemeClr val="accent5"/>
            </a:solidFill>
            <a:prstDash val="solid"/>
            <a:round/>
            <a:headEnd len="med" w="med" type="none"/>
            <a:tailEnd len="med" w="med" type="none"/>
          </a:ln>
        </p:spPr>
      </p:cxnSp>
      <p:cxnSp>
        <p:nvCxnSpPr>
          <p:cNvPr id="1273" name="Google Shape;1273;p108"/>
          <p:cNvCxnSpPr/>
          <p:nvPr/>
        </p:nvCxnSpPr>
        <p:spPr>
          <a:xfrm>
            <a:off x="1401628" y="2501093"/>
            <a:ext cx="0" cy="621000"/>
          </a:xfrm>
          <a:prstGeom prst="straightConnector1">
            <a:avLst/>
          </a:prstGeom>
          <a:noFill/>
          <a:ln cap="flat" cmpd="sng" w="9525">
            <a:solidFill>
              <a:schemeClr val="accent5"/>
            </a:solidFill>
            <a:prstDash val="solid"/>
            <a:round/>
            <a:headEnd len="med" w="med" type="none"/>
            <a:tailEnd len="med" w="med" type="none"/>
          </a:ln>
        </p:spPr>
      </p:cxnSp>
      <p:cxnSp>
        <p:nvCxnSpPr>
          <p:cNvPr id="1274" name="Google Shape;1274;p108"/>
          <p:cNvCxnSpPr/>
          <p:nvPr/>
        </p:nvCxnSpPr>
        <p:spPr>
          <a:xfrm rot="10800000">
            <a:off x="3357359" y="2849869"/>
            <a:ext cx="468900" cy="0"/>
          </a:xfrm>
          <a:prstGeom prst="straightConnector1">
            <a:avLst/>
          </a:prstGeom>
          <a:noFill/>
          <a:ln cap="flat" cmpd="sng" w="9525">
            <a:solidFill>
              <a:schemeClr val="accent5"/>
            </a:solidFill>
            <a:prstDash val="solid"/>
            <a:round/>
            <a:headEnd len="med" w="med" type="none"/>
            <a:tailEnd len="med" w="med" type="none"/>
          </a:ln>
        </p:spPr>
      </p:cxnSp>
      <p:cxnSp>
        <p:nvCxnSpPr>
          <p:cNvPr id="1275" name="Google Shape;1275;p108"/>
          <p:cNvCxnSpPr/>
          <p:nvPr/>
        </p:nvCxnSpPr>
        <p:spPr>
          <a:xfrm rot="10800000">
            <a:off x="3830130" y="2539369"/>
            <a:ext cx="0" cy="621000"/>
          </a:xfrm>
          <a:prstGeom prst="straightConnector1">
            <a:avLst/>
          </a:prstGeom>
          <a:noFill/>
          <a:ln cap="flat" cmpd="sng" w="9525">
            <a:solidFill>
              <a:schemeClr val="accent5"/>
            </a:solidFill>
            <a:prstDash val="solid"/>
            <a:round/>
            <a:headEnd len="med" w="med" type="none"/>
            <a:tailEnd len="med" w="med" type="none"/>
          </a:ln>
        </p:spPr>
      </p:cxnSp>
      <p:sp>
        <p:nvSpPr>
          <p:cNvPr id="1276" name="Google Shape;1276;p108"/>
          <p:cNvSpPr txBox="1"/>
          <p:nvPr/>
        </p:nvSpPr>
        <p:spPr>
          <a:xfrm>
            <a:off x="817483" y="3976355"/>
            <a:ext cx="496800" cy="3078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SzPts val="1255"/>
              <a:buNone/>
            </a:pPr>
            <a:r>
              <a:rPr lang="en-US" sz="2000">
                <a:solidFill>
                  <a:srgbClr val="11494B"/>
                </a:solidFill>
                <a:latin typeface="Inter Tight SemiBold"/>
                <a:ea typeface="Inter Tight SemiBold"/>
                <a:cs typeface="Inter Tight SemiBold"/>
                <a:sym typeface="Inter Tight SemiBold"/>
              </a:rPr>
              <a:t>5</a:t>
            </a:r>
            <a:r>
              <a:rPr lang="en-US" sz="2000">
                <a:solidFill>
                  <a:srgbClr val="11494B"/>
                </a:solidFill>
                <a:latin typeface="Inter Tight SemiBold"/>
                <a:ea typeface="Inter Tight SemiBold"/>
                <a:cs typeface="Inter Tight SemiBold"/>
                <a:sym typeface="Inter Tight SemiBold"/>
              </a:rPr>
              <a:t>7</a:t>
            </a:r>
            <a:r>
              <a:rPr lang="en-US" sz="1500">
                <a:solidFill>
                  <a:srgbClr val="11494B"/>
                </a:solidFill>
                <a:latin typeface="Inter Tight SemiBold"/>
                <a:ea typeface="Inter Tight SemiBold"/>
                <a:cs typeface="Inter Tight SemiBold"/>
                <a:sym typeface="Inter Tight SemiBold"/>
              </a:rPr>
              <a:t>%</a:t>
            </a:r>
            <a:endParaRPr sz="1500">
              <a:solidFill>
                <a:srgbClr val="11494B"/>
              </a:solidFill>
              <a:latin typeface="Inter Tight SemiBold"/>
              <a:ea typeface="Inter Tight SemiBold"/>
              <a:cs typeface="Inter Tight SemiBold"/>
              <a:sym typeface="Inter Tight SemiBold"/>
            </a:endParaRPr>
          </a:p>
        </p:txBody>
      </p:sp>
      <p:sp>
        <p:nvSpPr>
          <p:cNvPr id="1277" name="Google Shape;1277;p108"/>
          <p:cNvSpPr txBox="1"/>
          <p:nvPr/>
        </p:nvSpPr>
        <p:spPr>
          <a:xfrm>
            <a:off x="775416" y="4284145"/>
            <a:ext cx="538800" cy="1692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US" sz="1100">
                <a:solidFill>
                  <a:srgbClr val="11494B"/>
                </a:solidFill>
                <a:latin typeface="Inter Tight Medium"/>
                <a:ea typeface="Inter Tight Medium"/>
                <a:cs typeface="Inter Tight Medium"/>
                <a:sym typeface="Inter Tight Medium"/>
              </a:rPr>
              <a:t>Hybrid</a:t>
            </a:r>
            <a:endParaRPr sz="1100">
              <a:solidFill>
                <a:srgbClr val="11494B"/>
              </a:solidFill>
              <a:latin typeface="Inter Tight Medium"/>
              <a:ea typeface="Inter Tight Medium"/>
              <a:cs typeface="Inter Tight Medium"/>
              <a:sym typeface="Inter Tight Medium"/>
            </a:endParaRPr>
          </a:p>
        </p:txBody>
      </p:sp>
      <p:sp>
        <p:nvSpPr>
          <p:cNvPr id="1278" name="Google Shape;1278;p108"/>
          <p:cNvSpPr txBox="1"/>
          <p:nvPr/>
        </p:nvSpPr>
        <p:spPr>
          <a:xfrm>
            <a:off x="5401545" y="1977388"/>
            <a:ext cx="29436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But many employees feel unheard when </a:t>
            </a:r>
            <a:br>
              <a:rPr lang="en-US" sz="1200">
                <a:solidFill>
                  <a:srgbClr val="11494B"/>
                </a:solidFill>
                <a:latin typeface="Inter Tight SemiBold"/>
                <a:ea typeface="Inter Tight SemiBold"/>
                <a:cs typeface="Inter Tight SemiBold"/>
                <a:sym typeface="Inter Tight SemiBold"/>
              </a:rPr>
            </a:br>
            <a:r>
              <a:rPr lang="en-US" sz="1200">
                <a:solidFill>
                  <a:srgbClr val="11494B"/>
                </a:solidFill>
                <a:latin typeface="Inter Tight SemiBold"/>
                <a:ea typeface="Inter Tight SemiBold"/>
                <a:cs typeface="Inter Tight SemiBold"/>
                <a:sym typeface="Inter Tight SemiBold"/>
              </a:rPr>
              <a:t>it comes to hybrid policy:</a:t>
            </a:r>
            <a:endParaRPr sz="1200">
              <a:solidFill>
                <a:srgbClr val="11494B"/>
              </a:solidFill>
              <a:latin typeface="Inter Tight SemiBold"/>
              <a:ea typeface="Inter Tight SemiBold"/>
              <a:cs typeface="Inter Tight SemiBold"/>
              <a:sym typeface="Inter Tight SemiBold"/>
            </a:endParaRPr>
          </a:p>
        </p:txBody>
      </p:sp>
      <p:sp>
        <p:nvSpPr>
          <p:cNvPr id="1279" name="Google Shape;1279;p108"/>
          <p:cNvSpPr/>
          <p:nvPr/>
        </p:nvSpPr>
        <p:spPr>
          <a:xfrm>
            <a:off x="5401542" y="2556574"/>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280" name="Google Shape;1280;p108"/>
          <p:cNvSpPr/>
          <p:nvPr/>
        </p:nvSpPr>
        <p:spPr>
          <a:xfrm>
            <a:off x="5401542" y="3662515"/>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281" name="Google Shape;1281;p108"/>
          <p:cNvSpPr txBox="1"/>
          <p:nvPr/>
        </p:nvSpPr>
        <p:spPr>
          <a:xfrm>
            <a:off x="5478091" y="2644874"/>
            <a:ext cx="1178700" cy="7860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5106">
                <a:solidFill>
                  <a:srgbClr val="11494B"/>
                </a:solidFill>
                <a:latin typeface="Inter Tight SemiBold"/>
                <a:ea typeface="Inter Tight SemiBold"/>
                <a:cs typeface="Inter Tight SemiBold"/>
                <a:sym typeface="Inter Tight SemiBold"/>
              </a:rPr>
              <a:t>53</a:t>
            </a:r>
            <a:r>
              <a:rPr lang="en-US" sz="3300">
                <a:solidFill>
                  <a:srgbClr val="11494B"/>
                </a:solidFill>
                <a:latin typeface="Inter Tight SemiBold"/>
                <a:ea typeface="Inter Tight SemiBold"/>
                <a:cs typeface="Inter Tight SemiBold"/>
                <a:sym typeface="Inter Tight SemiBold"/>
              </a:rPr>
              <a:t>%</a:t>
            </a:r>
            <a:endParaRPr sz="3300">
              <a:solidFill>
                <a:srgbClr val="11494B"/>
              </a:solidFill>
              <a:latin typeface="Inter Tight SemiBold"/>
              <a:ea typeface="Inter Tight SemiBold"/>
              <a:cs typeface="Inter Tight SemiBold"/>
              <a:sym typeface="Inter Tight SemiBold"/>
            </a:endParaRPr>
          </a:p>
        </p:txBody>
      </p:sp>
      <p:sp>
        <p:nvSpPr>
          <p:cNvPr id="1282" name="Google Shape;1282;p108"/>
          <p:cNvSpPr txBox="1"/>
          <p:nvPr/>
        </p:nvSpPr>
        <p:spPr>
          <a:xfrm>
            <a:off x="6785514" y="2759078"/>
            <a:ext cx="17118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say their employer has kept its promises about hybrid working</a:t>
            </a:r>
            <a:endParaRPr sz="1100">
              <a:solidFill>
                <a:schemeClr val="accent5"/>
              </a:solidFill>
              <a:latin typeface="Inter Tight Medium"/>
              <a:ea typeface="Inter Tight Medium"/>
              <a:cs typeface="Inter Tight Medium"/>
              <a:sym typeface="Inter Tight Medium"/>
            </a:endParaRPr>
          </a:p>
        </p:txBody>
      </p:sp>
      <p:sp>
        <p:nvSpPr>
          <p:cNvPr id="1283" name="Google Shape;1283;p108"/>
          <p:cNvSpPr txBox="1"/>
          <p:nvPr/>
        </p:nvSpPr>
        <p:spPr>
          <a:xfrm>
            <a:off x="5478091" y="3733378"/>
            <a:ext cx="1178700" cy="7860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5106">
                <a:solidFill>
                  <a:srgbClr val="11494B"/>
                </a:solidFill>
                <a:latin typeface="Inter Tight SemiBold"/>
                <a:ea typeface="Inter Tight SemiBold"/>
                <a:cs typeface="Inter Tight SemiBold"/>
                <a:sym typeface="Inter Tight SemiBold"/>
              </a:rPr>
              <a:t>45</a:t>
            </a:r>
            <a:r>
              <a:rPr lang="en-US" sz="3300">
                <a:solidFill>
                  <a:srgbClr val="11494B"/>
                </a:solidFill>
                <a:latin typeface="Inter Tight SemiBold"/>
                <a:ea typeface="Inter Tight SemiBold"/>
                <a:cs typeface="Inter Tight SemiBold"/>
                <a:sym typeface="Inter Tight SemiBold"/>
              </a:rPr>
              <a:t>%</a:t>
            </a:r>
            <a:endParaRPr sz="3300">
              <a:solidFill>
                <a:srgbClr val="11494B"/>
              </a:solidFill>
              <a:latin typeface="Inter Tight SemiBold"/>
              <a:ea typeface="Inter Tight SemiBold"/>
              <a:cs typeface="Inter Tight SemiBold"/>
              <a:sym typeface="Inter Tight SemiBold"/>
            </a:endParaRPr>
          </a:p>
        </p:txBody>
      </p:sp>
      <p:sp>
        <p:nvSpPr>
          <p:cNvPr id="1284" name="Google Shape;1284;p108"/>
          <p:cNvSpPr txBox="1"/>
          <p:nvPr/>
        </p:nvSpPr>
        <p:spPr>
          <a:xfrm>
            <a:off x="6785515" y="3787680"/>
            <a:ext cx="17118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say employees were consulted before decisions were made about hybrid working policies</a:t>
            </a:r>
            <a:endParaRPr sz="1100">
              <a:solidFill>
                <a:schemeClr val="accent5"/>
              </a:solidFill>
              <a:latin typeface="Inter Tight Medium"/>
              <a:ea typeface="Inter Tight Medium"/>
              <a:cs typeface="Inter Tight Medium"/>
              <a:sym typeface="Inter Tight Medium"/>
            </a:endParaRPr>
          </a:p>
        </p:txBody>
      </p:sp>
      <p:cxnSp>
        <p:nvCxnSpPr>
          <p:cNvPr id="1285" name="Google Shape;1285;p108"/>
          <p:cNvCxnSpPr/>
          <p:nvPr/>
        </p:nvCxnSpPr>
        <p:spPr>
          <a:xfrm>
            <a:off x="1405504" y="4214845"/>
            <a:ext cx="788400" cy="0"/>
          </a:xfrm>
          <a:prstGeom prst="straightConnector1">
            <a:avLst/>
          </a:prstGeom>
          <a:noFill/>
          <a:ln cap="flat" cmpd="sng" w="9525">
            <a:solidFill>
              <a:schemeClr val="accent5"/>
            </a:solidFill>
            <a:prstDash val="solid"/>
            <a:round/>
            <a:headEnd len="med" w="med" type="none"/>
            <a:tailEnd len="med" w="med" type="none"/>
          </a:ln>
        </p:spPr>
      </p:cxnSp>
      <p:cxnSp>
        <p:nvCxnSpPr>
          <p:cNvPr id="1286" name="Google Shape;1286;p108"/>
          <p:cNvCxnSpPr/>
          <p:nvPr/>
        </p:nvCxnSpPr>
        <p:spPr>
          <a:xfrm>
            <a:off x="1401628" y="3904345"/>
            <a:ext cx="0" cy="621000"/>
          </a:xfrm>
          <a:prstGeom prst="straightConnector1">
            <a:avLst/>
          </a:prstGeom>
          <a:noFill/>
          <a:ln cap="flat" cmpd="sng" w="9525">
            <a:solidFill>
              <a:schemeClr val="accent5"/>
            </a:solidFill>
            <a:prstDash val="solid"/>
            <a:round/>
            <a:headEnd len="med" w="med" type="none"/>
            <a:tailEnd len="med" w="med"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91" name="Shape 1291"/>
        <p:cNvGrpSpPr/>
        <p:nvPr/>
      </p:nvGrpSpPr>
      <p:grpSpPr>
        <a:xfrm>
          <a:off x="0" y="0"/>
          <a:ext cx="0" cy="0"/>
          <a:chOff x="0" y="0"/>
          <a:chExt cx="0" cy="0"/>
        </a:xfrm>
      </p:grpSpPr>
      <p:sp>
        <p:nvSpPr>
          <p:cNvPr id="1292" name="Google Shape;1292;p109"/>
          <p:cNvSpPr txBox="1"/>
          <p:nvPr/>
        </p:nvSpPr>
        <p:spPr>
          <a:xfrm>
            <a:off x="731520" y="342900"/>
            <a:ext cx="82296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600">
                <a:solidFill>
                  <a:schemeClr val="dk1"/>
                </a:solidFill>
                <a:latin typeface="Calibri"/>
                <a:ea typeface="Calibri"/>
                <a:cs typeface="Calibri"/>
                <a:sym typeface="Calibri"/>
              </a:rPr>
              <a:t>What changes when remote workers feel trusted</a:t>
            </a:r>
            <a:endParaRPr sz="800"/>
          </a:p>
        </p:txBody>
      </p:sp>
      <p:sp>
        <p:nvSpPr>
          <p:cNvPr id="1293" name="Google Shape;1293;p109"/>
          <p:cNvSpPr txBox="1"/>
          <p:nvPr/>
        </p:nvSpPr>
        <p:spPr>
          <a:xfrm>
            <a:off x="822960" y="1097280"/>
            <a:ext cx="8229600" cy="1323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accent5"/>
              </a:buClr>
              <a:buSzPts val="1100"/>
              <a:buFont typeface="Arial"/>
              <a:buNone/>
            </a:pPr>
            <a:r>
              <a:rPr lang="en-US" sz="2000">
                <a:solidFill>
                  <a:schemeClr val="dk1"/>
                </a:solidFill>
                <a:latin typeface="Calibri"/>
                <a:ea typeface="Calibri"/>
                <a:cs typeface="Calibri"/>
                <a:sym typeface="Calibri"/>
              </a:rPr>
              <a:t>When remote workers feel trusted, they’re &gt;2x more likely to be highly motivated, and less likely to leave.</a:t>
            </a:r>
            <a:endParaRPr sz="1800">
              <a:solidFill>
                <a:schemeClr val="accent5"/>
              </a:solidFill>
              <a:latin typeface="Inter Tight Medium"/>
              <a:ea typeface="Inter Tight Medium"/>
              <a:cs typeface="Inter Tight Medium"/>
              <a:sym typeface="Inter Tight Medium"/>
            </a:endParaRPr>
          </a:p>
          <a:p>
            <a:pPr indent="0" lvl="0" marL="0" rtl="0" algn="l">
              <a:spcBef>
                <a:spcPts val="0"/>
              </a:spcBef>
              <a:spcAft>
                <a:spcPts val="0"/>
              </a:spcAft>
              <a:buNone/>
            </a:pPr>
            <a:r>
              <a:t/>
            </a:r>
            <a:endParaRPr sz="2000">
              <a:solidFill>
                <a:schemeClr val="dk1"/>
              </a:solidFill>
              <a:highlight>
                <a:srgbClr val="00FFFF"/>
              </a:highlight>
              <a:latin typeface="Calibri"/>
              <a:ea typeface="Calibri"/>
              <a:cs typeface="Calibri"/>
              <a:sym typeface="Calibri"/>
            </a:endParaRPr>
          </a:p>
          <a:p>
            <a:pPr indent="0" lvl="0" marL="0" rtl="0" algn="l">
              <a:spcBef>
                <a:spcPts val="0"/>
              </a:spcBef>
              <a:spcAft>
                <a:spcPts val="0"/>
              </a:spcAft>
              <a:buClr>
                <a:schemeClr val="accent5"/>
              </a:buClr>
              <a:buFont typeface="Arial"/>
              <a:buNone/>
            </a:pPr>
            <a:r>
              <a:rPr lang="en-US" sz="2000">
                <a:solidFill>
                  <a:schemeClr val="dk1"/>
                </a:solidFill>
                <a:highlight>
                  <a:srgbClr val="00FFFF"/>
                </a:highlight>
                <a:latin typeface="Calibri"/>
                <a:ea typeface="Calibri"/>
                <a:cs typeface="Calibri"/>
                <a:sym typeface="Calibri"/>
              </a:rPr>
              <a:t>INFOGRAPHIC</a:t>
            </a:r>
            <a:endParaRPr sz="2000">
              <a:solidFill>
                <a:schemeClr val="dk1"/>
              </a:solidFill>
              <a:latin typeface="Calibri"/>
              <a:ea typeface="Calibri"/>
              <a:cs typeface="Calibri"/>
              <a:sym typeface="Calibri"/>
            </a:endParaRPr>
          </a:p>
        </p:txBody>
      </p:sp>
      <p:graphicFrame>
        <p:nvGraphicFramePr>
          <p:cNvPr id="1294" name="Google Shape;1294;p109"/>
          <p:cNvGraphicFramePr/>
          <p:nvPr/>
        </p:nvGraphicFramePr>
        <p:xfrm>
          <a:off x="885150" y="2392250"/>
          <a:ext cx="3000000" cy="3000000"/>
        </p:xfrm>
        <a:graphic>
          <a:graphicData uri="http://schemas.openxmlformats.org/drawingml/2006/table">
            <a:tbl>
              <a:tblPr>
                <a:noFill/>
                <a:tableStyleId>{3C7FDA3A-8386-4956-B296-44FDFFB31FE9}</a:tableStyleId>
              </a:tblPr>
              <a:tblGrid>
                <a:gridCol w="2413000"/>
                <a:gridCol w="2413000"/>
                <a:gridCol w="2413000"/>
              </a:tblGrid>
              <a:tr h="381000">
                <a:tc>
                  <a:txBody>
                    <a:bodyPr/>
                    <a:lstStyle/>
                    <a:p>
                      <a:pPr indent="0" lvl="0" marL="0" rtl="0" algn="l">
                        <a:spcBef>
                          <a:spcPts val="0"/>
                        </a:spcBef>
                        <a:spcAft>
                          <a:spcPts val="0"/>
                        </a:spcAft>
                        <a:buNone/>
                      </a:pPr>
                      <a:r>
                        <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solidFill>
                      <a:srgbClr val="F2F2F2"/>
                    </a:solidFill>
                  </a:tcPr>
                </a:tc>
                <a:tc>
                  <a:txBody>
                    <a:bodyPr/>
                    <a:lstStyle/>
                    <a:p>
                      <a:pPr indent="0" lvl="0" marL="0" rtl="0" algn="l">
                        <a:spcBef>
                          <a:spcPts val="0"/>
                        </a:spcBef>
                        <a:spcAft>
                          <a:spcPts val="0"/>
                        </a:spcAft>
                        <a:buNone/>
                      </a:pPr>
                      <a:r>
                        <a:rPr lang="en-US" sz="1100"/>
                        <a:t>Leadership trusts employees to work well remotely</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solidFill>
                      <a:srgbClr val="F2F2F2"/>
                    </a:solidFill>
                  </a:tcPr>
                </a:tc>
                <a:tc>
                  <a:txBody>
                    <a:bodyPr/>
                    <a:lstStyle/>
                    <a:p>
                      <a:pPr indent="0" lvl="0" marL="0" rtl="0" algn="l">
                        <a:spcBef>
                          <a:spcPts val="0"/>
                        </a:spcBef>
                        <a:spcAft>
                          <a:spcPts val="0"/>
                        </a:spcAft>
                        <a:buNone/>
                      </a:pPr>
                      <a:r>
                        <a:rPr lang="en-US" sz="1100"/>
                        <a:t>Leadership does not trust employees to work well remotely</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solidFill>
                      <a:srgbClr val="F2F2F2"/>
                    </a:solidFill>
                  </a:tcPr>
                </a:tc>
              </a:tr>
              <a:tr h="381000">
                <a:tc>
                  <a:txBody>
                    <a:bodyPr/>
                    <a:lstStyle/>
                    <a:p>
                      <a:pPr indent="0" lvl="0" marL="0" rtl="0" algn="l">
                        <a:spcBef>
                          <a:spcPts val="0"/>
                        </a:spcBef>
                        <a:spcAft>
                          <a:spcPts val="0"/>
                        </a:spcAft>
                        <a:buNone/>
                      </a:pPr>
                      <a:r>
                        <a:rPr b="1" lang="en-US" sz="1100"/>
                        <a:t>High motivation</a:t>
                      </a:r>
                      <a:endParaRPr b="1"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59%</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23%</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1100"/>
                        <a:t>High productivity</a:t>
                      </a:r>
                      <a:endParaRPr b="1"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69%</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42%</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1100"/>
                        <a:t>Intention to look for a new job (next 12 months)</a:t>
                      </a:r>
                      <a:endParaRPr b="1"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41%</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66%</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1100"/>
                        <a:t>High trust in CEO</a:t>
                      </a:r>
                      <a:endParaRPr b="1"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37%</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9%</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1100"/>
                        <a:t>High trust in HR</a:t>
                      </a:r>
                      <a:endParaRPr b="1"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41%</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c>
                  <a:txBody>
                    <a:bodyPr/>
                    <a:lstStyle/>
                    <a:p>
                      <a:pPr indent="0" lvl="0" marL="0" rtl="0" algn="l">
                        <a:spcBef>
                          <a:spcPts val="0"/>
                        </a:spcBef>
                        <a:spcAft>
                          <a:spcPts val="0"/>
                        </a:spcAft>
                        <a:buNone/>
                      </a:pPr>
                      <a:r>
                        <a:rPr lang="en-US" sz="1100"/>
                        <a:t>13%</a:t>
                      </a:r>
                      <a:endParaRPr sz="1100"/>
                    </a:p>
                  </a:txBody>
                  <a:tcPr marT="76200" marB="76200" marR="76200" marL="76200">
                    <a:lnL cap="flat" cmpd="sng" w="5950">
                      <a:solidFill>
                        <a:srgbClr val="DDDDDD"/>
                      </a:solidFill>
                      <a:prstDash val="solid"/>
                      <a:round/>
                      <a:headEnd len="sm" w="sm" type="none"/>
                      <a:tailEnd len="sm" w="sm" type="none"/>
                    </a:lnL>
                    <a:lnR cap="flat" cmpd="sng" w="5950">
                      <a:solidFill>
                        <a:srgbClr val="DDDDDD"/>
                      </a:solidFill>
                      <a:prstDash val="solid"/>
                      <a:round/>
                      <a:headEnd len="sm" w="sm" type="none"/>
                      <a:tailEnd len="sm" w="sm" type="none"/>
                    </a:lnR>
                    <a:lnT cap="flat" cmpd="sng" w="5950">
                      <a:solidFill>
                        <a:srgbClr val="DDDDDD"/>
                      </a:solidFill>
                      <a:prstDash val="solid"/>
                      <a:round/>
                      <a:headEnd len="sm" w="sm" type="none"/>
                      <a:tailEnd len="sm" w="sm" type="none"/>
                    </a:lnT>
                    <a:lnB cap="flat" cmpd="sng" w="5950">
                      <a:solidFill>
                        <a:srgbClr val="DDDDDD"/>
                      </a:solidFill>
                      <a:prstDash val="solid"/>
                      <a:round/>
                      <a:headEnd len="sm" w="sm" type="none"/>
                      <a:tailEnd len="sm" w="sm" type="none"/>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298" name="Shape 1298"/>
        <p:cNvGrpSpPr/>
        <p:nvPr/>
      </p:nvGrpSpPr>
      <p:grpSpPr>
        <a:xfrm>
          <a:off x="0" y="0"/>
          <a:ext cx="0" cy="0"/>
          <a:chOff x="0" y="0"/>
          <a:chExt cx="0" cy="0"/>
        </a:xfrm>
      </p:grpSpPr>
      <p:sp>
        <p:nvSpPr>
          <p:cNvPr id="1299" name="Google Shape;1299;p110"/>
          <p:cNvSpPr/>
          <p:nvPr/>
        </p:nvSpPr>
        <p:spPr>
          <a:xfrm rot="10800000">
            <a:off x="370401" y="2305040"/>
            <a:ext cx="8406600" cy="2519400"/>
          </a:xfrm>
          <a:prstGeom prst="round2SameRect">
            <a:avLst>
              <a:gd fmla="val 5067" name="adj1"/>
              <a:gd fmla="val 0" name="adj2"/>
            </a:avLst>
          </a:prstGeom>
          <a:solidFill>
            <a:srgbClr val="EFFBF4"/>
          </a:solidFill>
          <a:ln>
            <a:noFill/>
          </a:ln>
        </p:spPr>
        <p:txBody>
          <a:bodyPr anchorCtr="0" anchor="ctr" bIns="92225" lIns="92225" spcFirstLastPara="1" rIns="92225" wrap="square" tIns="92225">
            <a:noAutofit/>
          </a:bodyPr>
          <a:lstStyle/>
          <a:p>
            <a:pPr indent="0" lvl="0" marL="0" rtl="0" algn="ctr">
              <a:spcBef>
                <a:spcPts val="0"/>
              </a:spcBef>
              <a:spcAft>
                <a:spcPts val="0"/>
              </a:spcAft>
              <a:buNone/>
            </a:pPr>
            <a:r>
              <a:t/>
            </a:r>
            <a:endParaRPr sz="1412">
              <a:latin typeface="Inter Tight Medium"/>
              <a:ea typeface="Inter Tight Medium"/>
              <a:cs typeface="Inter Tight Medium"/>
              <a:sym typeface="Inter Tight Medium"/>
            </a:endParaRPr>
          </a:p>
        </p:txBody>
      </p:sp>
      <p:sp>
        <p:nvSpPr>
          <p:cNvPr id="1300" name="Google Shape;1300;p110"/>
          <p:cNvSpPr/>
          <p:nvPr/>
        </p:nvSpPr>
        <p:spPr>
          <a:xfrm>
            <a:off x="370475" y="2142810"/>
            <a:ext cx="3812700" cy="908100"/>
          </a:xfrm>
          <a:prstGeom prst="roundRect">
            <a:avLst>
              <a:gd fmla="val 16539" name="adj"/>
            </a:avLst>
          </a:prstGeom>
          <a:solidFill>
            <a:srgbClr val="EFFBF4"/>
          </a:solidFill>
          <a:ln>
            <a:noFill/>
          </a:ln>
        </p:spPr>
        <p:txBody>
          <a:bodyPr anchorCtr="0" anchor="ctr" bIns="95375" lIns="95375" spcFirstLastPara="1" rIns="95375" wrap="square" tIns="95375">
            <a:noAutofit/>
          </a:bodyPr>
          <a:lstStyle/>
          <a:p>
            <a:pPr indent="0" lvl="0" marL="0" rtl="0" algn="ctr">
              <a:spcBef>
                <a:spcPts val="0"/>
              </a:spcBef>
              <a:spcAft>
                <a:spcPts val="0"/>
              </a:spcAft>
              <a:buNone/>
            </a:pPr>
            <a:r>
              <a:t/>
            </a:r>
            <a:endParaRPr sz="1461">
              <a:latin typeface="Inter Tight Medium"/>
              <a:ea typeface="Inter Tight Medium"/>
              <a:cs typeface="Inter Tight Medium"/>
              <a:sym typeface="Inter Tight Medium"/>
            </a:endParaRPr>
          </a:p>
        </p:txBody>
      </p:sp>
      <p:sp>
        <p:nvSpPr>
          <p:cNvPr id="1301" name="Google Shape;1301;p110"/>
          <p:cNvSpPr/>
          <p:nvPr/>
        </p:nvSpPr>
        <p:spPr>
          <a:xfrm>
            <a:off x="4010060" y="1539991"/>
            <a:ext cx="4767300" cy="3284400"/>
          </a:xfrm>
          <a:prstGeom prst="roundRect">
            <a:avLst>
              <a:gd fmla="val 5384" name="adj"/>
            </a:avLst>
          </a:prstGeom>
          <a:solidFill>
            <a:srgbClr val="ADEBCA"/>
          </a:solidFill>
          <a:ln>
            <a:noFill/>
          </a:ln>
        </p:spPr>
        <p:txBody>
          <a:bodyPr anchorCtr="0" anchor="ctr" bIns="95375" lIns="95375" spcFirstLastPara="1" rIns="95375" wrap="square" tIns="95375">
            <a:noAutofit/>
          </a:bodyPr>
          <a:lstStyle/>
          <a:p>
            <a:pPr indent="0" lvl="0" marL="0" rtl="0" algn="ctr">
              <a:spcBef>
                <a:spcPts val="0"/>
              </a:spcBef>
              <a:spcAft>
                <a:spcPts val="0"/>
              </a:spcAft>
              <a:buNone/>
            </a:pPr>
            <a:r>
              <a:t/>
            </a:r>
            <a:endParaRPr sz="1461">
              <a:latin typeface="Inter Tight Medium"/>
              <a:ea typeface="Inter Tight Medium"/>
              <a:cs typeface="Inter Tight Medium"/>
              <a:sym typeface="Inter Tight Medium"/>
            </a:endParaRPr>
          </a:p>
        </p:txBody>
      </p:sp>
      <p:sp>
        <p:nvSpPr>
          <p:cNvPr id="1302" name="Google Shape;1302;p110"/>
          <p:cNvSpPr/>
          <p:nvPr/>
        </p:nvSpPr>
        <p:spPr>
          <a:xfrm>
            <a:off x="4011927" y="1466225"/>
            <a:ext cx="4767300" cy="1147800"/>
          </a:xfrm>
          <a:prstGeom prst="roundRect">
            <a:avLst>
              <a:gd fmla="val 16539" name="adj"/>
            </a:avLst>
          </a:prstGeom>
          <a:solidFill>
            <a:srgbClr val="ADEBCA"/>
          </a:solidFill>
          <a:ln>
            <a:noFill/>
          </a:ln>
        </p:spPr>
        <p:txBody>
          <a:bodyPr anchorCtr="0" anchor="ctr" bIns="95375" lIns="95375" spcFirstLastPara="1" rIns="95375" wrap="square" tIns="95375">
            <a:noAutofit/>
          </a:bodyPr>
          <a:lstStyle/>
          <a:p>
            <a:pPr indent="0" lvl="0" marL="0" rtl="0" algn="ctr">
              <a:spcBef>
                <a:spcPts val="0"/>
              </a:spcBef>
              <a:spcAft>
                <a:spcPts val="0"/>
              </a:spcAft>
              <a:buNone/>
            </a:pPr>
            <a:r>
              <a:t/>
            </a:r>
            <a:endParaRPr sz="1461">
              <a:latin typeface="Inter Tight Medium"/>
              <a:ea typeface="Inter Tight Medium"/>
              <a:cs typeface="Inter Tight Medium"/>
              <a:sym typeface="Inter Tight Medium"/>
            </a:endParaRPr>
          </a:p>
        </p:txBody>
      </p:sp>
      <p:sp>
        <p:nvSpPr>
          <p:cNvPr id="1303" name="Google Shape;1303;p110"/>
          <p:cNvSpPr txBox="1"/>
          <p:nvPr/>
        </p:nvSpPr>
        <p:spPr>
          <a:xfrm>
            <a:off x="238000" y="217250"/>
            <a:ext cx="41280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What changes when remote workers feel trusted</a:t>
            </a:r>
            <a:endParaRPr sz="2275">
              <a:solidFill>
                <a:srgbClr val="FFFFFF"/>
              </a:solidFill>
              <a:latin typeface="Inter Tight SemiBold"/>
              <a:ea typeface="Inter Tight SemiBold"/>
              <a:cs typeface="Inter Tight SemiBold"/>
              <a:sym typeface="Inter Tight SemiBold"/>
            </a:endParaRPr>
          </a:p>
        </p:txBody>
      </p:sp>
      <p:sp>
        <p:nvSpPr>
          <p:cNvPr id="1304" name="Google Shape;1304;p110"/>
          <p:cNvSpPr txBox="1"/>
          <p:nvPr/>
        </p:nvSpPr>
        <p:spPr>
          <a:xfrm>
            <a:off x="370475" y="1200625"/>
            <a:ext cx="3652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When remote workers feel trusted, they’re &gt;2x more </a:t>
            </a:r>
            <a:br>
              <a:rPr lang="en-US" sz="1100">
                <a:solidFill>
                  <a:srgbClr val="FFFFFF"/>
                </a:solidFill>
                <a:latin typeface="Inter Tight Medium"/>
                <a:ea typeface="Inter Tight Medium"/>
                <a:cs typeface="Inter Tight Medium"/>
                <a:sym typeface="Inter Tight Medium"/>
              </a:rPr>
            </a:br>
            <a:r>
              <a:rPr lang="en-US" sz="1100">
                <a:solidFill>
                  <a:srgbClr val="FFFFFF"/>
                </a:solidFill>
                <a:latin typeface="Inter Tight Medium"/>
                <a:ea typeface="Inter Tight Medium"/>
                <a:cs typeface="Inter Tight Medium"/>
                <a:sym typeface="Inter Tight Medium"/>
              </a:rPr>
              <a:t>likely to be highly motivated, and less likely to leave.</a:t>
            </a:r>
            <a:endParaRPr sz="1100">
              <a:solidFill>
                <a:srgbClr val="FFFFFF"/>
              </a:solidFill>
              <a:latin typeface="Inter Tight Medium"/>
              <a:ea typeface="Inter Tight Medium"/>
              <a:cs typeface="Inter Tight Medium"/>
              <a:sym typeface="Inter Tight Medium"/>
            </a:endParaRPr>
          </a:p>
        </p:txBody>
      </p:sp>
      <p:sp>
        <p:nvSpPr>
          <p:cNvPr id="1305" name="Google Shape;1305;p110"/>
          <p:cNvSpPr txBox="1"/>
          <p:nvPr/>
        </p:nvSpPr>
        <p:spPr>
          <a:xfrm>
            <a:off x="4222980" y="1625869"/>
            <a:ext cx="1994400" cy="3417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110">
                <a:solidFill>
                  <a:schemeClr val="accent5"/>
                </a:solidFill>
                <a:latin typeface="Inter Tight SemiBold"/>
                <a:ea typeface="Inter Tight SemiBold"/>
                <a:cs typeface="Inter Tight SemiBold"/>
                <a:sym typeface="Inter Tight SemiBold"/>
              </a:rPr>
              <a:t>Leadership trusts employees to work well remotely</a:t>
            </a:r>
            <a:endParaRPr sz="1110">
              <a:solidFill>
                <a:schemeClr val="accent5"/>
              </a:solidFill>
              <a:latin typeface="Inter Tight SemiBold"/>
              <a:ea typeface="Inter Tight SemiBold"/>
              <a:cs typeface="Inter Tight SemiBold"/>
              <a:sym typeface="Inter Tight SemiBold"/>
            </a:endParaRPr>
          </a:p>
        </p:txBody>
      </p:sp>
      <p:sp>
        <p:nvSpPr>
          <p:cNvPr id="1306" name="Google Shape;1306;p110"/>
          <p:cNvSpPr txBox="1"/>
          <p:nvPr/>
        </p:nvSpPr>
        <p:spPr>
          <a:xfrm>
            <a:off x="6440353" y="1625859"/>
            <a:ext cx="2124600" cy="3417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110">
                <a:solidFill>
                  <a:schemeClr val="accent5"/>
                </a:solidFill>
                <a:latin typeface="Inter Tight SemiBold"/>
                <a:ea typeface="Inter Tight SemiBold"/>
                <a:cs typeface="Inter Tight SemiBold"/>
                <a:sym typeface="Inter Tight SemiBold"/>
              </a:rPr>
              <a:t>Leadership does not trust employees to work well remotely</a:t>
            </a:r>
            <a:endParaRPr sz="1110">
              <a:solidFill>
                <a:schemeClr val="accent5"/>
              </a:solidFill>
              <a:latin typeface="Inter Tight SemiBold"/>
              <a:ea typeface="Inter Tight SemiBold"/>
              <a:cs typeface="Inter Tight SemiBold"/>
              <a:sym typeface="Inter Tight SemiBold"/>
            </a:endParaRPr>
          </a:p>
        </p:txBody>
      </p:sp>
      <p:sp>
        <p:nvSpPr>
          <p:cNvPr id="1307" name="Google Shape;1307;p110"/>
          <p:cNvSpPr txBox="1"/>
          <p:nvPr/>
        </p:nvSpPr>
        <p:spPr>
          <a:xfrm>
            <a:off x="593006" y="2355509"/>
            <a:ext cx="20451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High motivation</a:t>
            </a:r>
            <a:endParaRPr sz="1211">
              <a:solidFill>
                <a:srgbClr val="09282A"/>
              </a:solidFill>
              <a:latin typeface="Inter Tight SemiBold"/>
              <a:ea typeface="Inter Tight SemiBold"/>
              <a:cs typeface="Inter Tight SemiBold"/>
              <a:sym typeface="Inter Tight SemiBold"/>
            </a:endParaRPr>
          </a:p>
        </p:txBody>
      </p:sp>
      <p:sp>
        <p:nvSpPr>
          <p:cNvPr id="1308" name="Google Shape;1308;p110"/>
          <p:cNvSpPr txBox="1"/>
          <p:nvPr/>
        </p:nvSpPr>
        <p:spPr>
          <a:xfrm>
            <a:off x="4674095" y="2240038"/>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59</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09" name="Google Shape;1309;p110"/>
          <p:cNvSpPr txBox="1"/>
          <p:nvPr/>
        </p:nvSpPr>
        <p:spPr>
          <a:xfrm>
            <a:off x="592993" y="2851328"/>
            <a:ext cx="20451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High productivity</a:t>
            </a:r>
            <a:endParaRPr sz="1211">
              <a:solidFill>
                <a:srgbClr val="09282A"/>
              </a:solidFill>
              <a:latin typeface="Inter Tight SemiBold"/>
              <a:ea typeface="Inter Tight SemiBold"/>
              <a:cs typeface="Inter Tight SemiBold"/>
              <a:sym typeface="Inter Tight SemiBold"/>
            </a:endParaRPr>
          </a:p>
        </p:txBody>
      </p:sp>
      <p:sp>
        <p:nvSpPr>
          <p:cNvPr id="1310" name="Google Shape;1310;p110"/>
          <p:cNvSpPr txBox="1"/>
          <p:nvPr/>
        </p:nvSpPr>
        <p:spPr>
          <a:xfrm>
            <a:off x="4674095" y="2774745"/>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69</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11" name="Google Shape;1311;p110"/>
          <p:cNvSpPr txBox="1"/>
          <p:nvPr/>
        </p:nvSpPr>
        <p:spPr>
          <a:xfrm>
            <a:off x="593011" y="3393377"/>
            <a:ext cx="32604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Intention to look for a new job (next 12 months)</a:t>
            </a:r>
            <a:endParaRPr sz="1211">
              <a:solidFill>
                <a:srgbClr val="09282A"/>
              </a:solidFill>
              <a:latin typeface="Inter Tight SemiBold"/>
              <a:ea typeface="Inter Tight SemiBold"/>
              <a:cs typeface="Inter Tight SemiBold"/>
              <a:sym typeface="Inter Tight SemiBold"/>
            </a:endParaRPr>
          </a:p>
        </p:txBody>
      </p:sp>
      <p:sp>
        <p:nvSpPr>
          <p:cNvPr id="1312" name="Google Shape;1312;p110"/>
          <p:cNvSpPr txBox="1"/>
          <p:nvPr/>
        </p:nvSpPr>
        <p:spPr>
          <a:xfrm>
            <a:off x="4674095" y="3315493"/>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41</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13" name="Google Shape;1313;p110"/>
          <p:cNvSpPr txBox="1"/>
          <p:nvPr/>
        </p:nvSpPr>
        <p:spPr>
          <a:xfrm>
            <a:off x="593010" y="3923302"/>
            <a:ext cx="25011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High trust in CEO</a:t>
            </a:r>
            <a:endParaRPr sz="1211">
              <a:solidFill>
                <a:srgbClr val="09282A"/>
              </a:solidFill>
              <a:latin typeface="Inter Tight SemiBold"/>
              <a:ea typeface="Inter Tight SemiBold"/>
              <a:cs typeface="Inter Tight SemiBold"/>
              <a:sym typeface="Inter Tight SemiBold"/>
            </a:endParaRPr>
          </a:p>
        </p:txBody>
      </p:sp>
      <p:sp>
        <p:nvSpPr>
          <p:cNvPr id="1314" name="Google Shape;1314;p110"/>
          <p:cNvSpPr txBox="1"/>
          <p:nvPr/>
        </p:nvSpPr>
        <p:spPr>
          <a:xfrm>
            <a:off x="4674095" y="3858927"/>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37</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15" name="Google Shape;1315;p110"/>
          <p:cNvSpPr txBox="1"/>
          <p:nvPr/>
        </p:nvSpPr>
        <p:spPr>
          <a:xfrm>
            <a:off x="592997" y="4450990"/>
            <a:ext cx="24402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High trust in HR</a:t>
            </a:r>
            <a:endParaRPr sz="1211">
              <a:solidFill>
                <a:srgbClr val="09282A"/>
              </a:solidFill>
              <a:latin typeface="Inter Tight SemiBold"/>
              <a:ea typeface="Inter Tight SemiBold"/>
              <a:cs typeface="Inter Tight SemiBold"/>
              <a:sym typeface="Inter Tight SemiBold"/>
            </a:endParaRPr>
          </a:p>
        </p:txBody>
      </p:sp>
      <p:sp>
        <p:nvSpPr>
          <p:cNvPr id="1316" name="Google Shape;1316;p110"/>
          <p:cNvSpPr txBox="1"/>
          <p:nvPr/>
        </p:nvSpPr>
        <p:spPr>
          <a:xfrm>
            <a:off x="4674095" y="4374409"/>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41</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cxnSp>
        <p:nvCxnSpPr>
          <p:cNvPr id="1317" name="Google Shape;1317;p110"/>
          <p:cNvCxnSpPr/>
          <p:nvPr/>
        </p:nvCxnSpPr>
        <p:spPr>
          <a:xfrm>
            <a:off x="375374" y="2658500"/>
            <a:ext cx="8406600" cy="13200"/>
          </a:xfrm>
          <a:prstGeom prst="straightConnector1">
            <a:avLst/>
          </a:prstGeom>
          <a:noFill/>
          <a:ln cap="flat" cmpd="sng" w="9600">
            <a:solidFill>
              <a:srgbClr val="176164"/>
            </a:solidFill>
            <a:prstDash val="solid"/>
            <a:round/>
            <a:headEnd len="med" w="med" type="none"/>
            <a:tailEnd len="med" w="med" type="none"/>
          </a:ln>
        </p:spPr>
      </p:cxnSp>
      <p:cxnSp>
        <p:nvCxnSpPr>
          <p:cNvPr id="1318" name="Google Shape;1318;p110"/>
          <p:cNvCxnSpPr/>
          <p:nvPr/>
        </p:nvCxnSpPr>
        <p:spPr>
          <a:xfrm>
            <a:off x="375374" y="3206822"/>
            <a:ext cx="8406600" cy="13200"/>
          </a:xfrm>
          <a:prstGeom prst="straightConnector1">
            <a:avLst/>
          </a:prstGeom>
          <a:noFill/>
          <a:ln cap="flat" cmpd="sng" w="9600">
            <a:solidFill>
              <a:srgbClr val="176164"/>
            </a:solidFill>
            <a:prstDash val="solid"/>
            <a:round/>
            <a:headEnd len="med" w="med" type="none"/>
            <a:tailEnd len="med" w="med" type="none"/>
          </a:ln>
        </p:spPr>
      </p:cxnSp>
      <p:cxnSp>
        <p:nvCxnSpPr>
          <p:cNvPr id="1319" name="Google Shape;1319;p110"/>
          <p:cNvCxnSpPr/>
          <p:nvPr/>
        </p:nvCxnSpPr>
        <p:spPr>
          <a:xfrm>
            <a:off x="375374" y="3753038"/>
            <a:ext cx="8406600" cy="13200"/>
          </a:xfrm>
          <a:prstGeom prst="straightConnector1">
            <a:avLst/>
          </a:prstGeom>
          <a:noFill/>
          <a:ln cap="flat" cmpd="sng" w="9600">
            <a:solidFill>
              <a:srgbClr val="176164"/>
            </a:solidFill>
            <a:prstDash val="solid"/>
            <a:round/>
            <a:headEnd len="med" w="med" type="none"/>
            <a:tailEnd len="med" w="med" type="none"/>
          </a:ln>
        </p:spPr>
      </p:cxnSp>
      <p:cxnSp>
        <p:nvCxnSpPr>
          <p:cNvPr id="1320" name="Google Shape;1320;p110"/>
          <p:cNvCxnSpPr/>
          <p:nvPr/>
        </p:nvCxnSpPr>
        <p:spPr>
          <a:xfrm>
            <a:off x="375374" y="4264395"/>
            <a:ext cx="8406600" cy="13200"/>
          </a:xfrm>
          <a:prstGeom prst="straightConnector1">
            <a:avLst/>
          </a:prstGeom>
          <a:noFill/>
          <a:ln cap="flat" cmpd="sng" w="9600">
            <a:solidFill>
              <a:srgbClr val="176164"/>
            </a:solidFill>
            <a:prstDash val="solid"/>
            <a:round/>
            <a:headEnd len="med" w="med" type="none"/>
            <a:tailEnd len="med" w="med" type="none"/>
          </a:ln>
        </p:spPr>
      </p:cxnSp>
      <p:sp>
        <p:nvSpPr>
          <p:cNvPr id="1321" name="Google Shape;1321;p110"/>
          <p:cNvSpPr txBox="1"/>
          <p:nvPr/>
        </p:nvSpPr>
        <p:spPr>
          <a:xfrm>
            <a:off x="7027572" y="2246711"/>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23</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22" name="Google Shape;1322;p110"/>
          <p:cNvSpPr txBox="1"/>
          <p:nvPr/>
        </p:nvSpPr>
        <p:spPr>
          <a:xfrm>
            <a:off x="7027572" y="2781418"/>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42</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23" name="Google Shape;1323;p110"/>
          <p:cNvSpPr txBox="1"/>
          <p:nvPr/>
        </p:nvSpPr>
        <p:spPr>
          <a:xfrm>
            <a:off x="7027572" y="3322165"/>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66</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24" name="Google Shape;1324;p110"/>
          <p:cNvSpPr txBox="1"/>
          <p:nvPr/>
        </p:nvSpPr>
        <p:spPr>
          <a:xfrm>
            <a:off x="7027572" y="3865600"/>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9</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25" name="Google Shape;1325;p110"/>
          <p:cNvSpPr txBox="1"/>
          <p:nvPr/>
        </p:nvSpPr>
        <p:spPr>
          <a:xfrm>
            <a:off x="7027572" y="4381082"/>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13</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326" name="Google Shape;1326;p110"/>
          <p:cNvSpPr/>
          <p:nvPr/>
        </p:nvSpPr>
        <p:spPr>
          <a:xfrm>
            <a:off x="4011927" y="4374399"/>
            <a:ext cx="741900" cy="450000"/>
          </a:xfrm>
          <a:prstGeom prst="rect">
            <a:avLst/>
          </a:prstGeom>
          <a:solidFill>
            <a:srgbClr val="ADEBCA"/>
          </a:solidFill>
          <a:ln>
            <a:noFill/>
          </a:ln>
        </p:spPr>
        <p:txBody>
          <a:bodyPr anchorCtr="0" anchor="ctr" bIns="92225" lIns="92225" spcFirstLastPara="1" rIns="92225" wrap="square" tIns="92225">
            <a:noAutofit/>
          </a:bodyPr>
          <a:lstStyle/>
          <a:p>
            <a:pPr indent="0" lvl="0" marL="0" rtl="0" algn="ctr">
              <a:spcBef>
                <a:spcPts val="0"/>
              </a:spcBef>
              <a:spcAft>
                <a:spcPts val="0"/>
              </a:spcAft>
              <a:buNone/>
            </a:pPr>
            <a:r>
              <a:t/>
            </a:r>
            <a:endParaRPr sz="1412">
              <a:latin typeface="Inter Tight Medium"/>
              <a:ea typeface="Inter Tight Medium"/>
              <a:cs typeface="Inter Tight Medium"/>
              <a:sym typeface="Inter Tight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pic>
        <p:nvPicPr>
          <p:cNvPr id="803" name="Google Shape;803;p84" title="Venn Diagram.png"/>
          <p:cNvPicPr preferRelativeResize="0"/>
          <p:nvPr/>
        </p:nvPicPr>
        <p:blipFill>
          <a:blip r:embed="rId3">
            <a:alphaModFix/>
          </a:blip>
          <a:stretch>
            <a:fillRect/>
          </a:stretch>
        </p:blipFill>
        <p:spPr>
          <a:xfrm>
            <a:off x="3747150" y="197075"/>
            <a:ext cx="5065901" cy="4749350"/>
          </a:xfrm>
          <a:prstGeom prst="rect">
            <a:avLst/>
          </a:prstGeom>
          <a:noFill/>
          <a:ln>
            <a:noFill/>
          </a:ln>
        </p:spPr>
      </p:pic>
      <p:sp>
        <p:nvSpPr>
          <p:cNvPr id="804" name="Google Shape;804;p84"/>
          <p:cNvSpPr txBox="1"/>
          <p:nvPr/>
        </p:nvSpPr>
        <p:spPr>
          <a:xfrm>
            <a:off x="304800" y="2155650"/>
            <a:ext cx="3509700" cy="832200"/>
          </a:xfrm>
          <a:prstGeom prst="rect">
            <a:avLst/>
          </a:prstGeom>
          <a:noFill/>
          <a:ln>
            <a:noFill/>
          </a:ln>
        </p:spPr>
        <p:txBody>
          <a:bodyPr anchorCtr="0" anchor="t" bIns="91425" lIns="91425" spcFirstLastPara="1" rIns="91425" wrap="square" tIns="91425">
            <a:spAutoFit/>
          </a:bodyPr>
          <a:lstStyle/>
          <a:p>
            <a:pPr indent="0" lvl="0" marL="0" rtl="0" algn="l">
              <a:lnSpc>
                <a:spcPct val="95625"/>
              </a:lnSpc>
              <a:spcBef>
                <a:spcPts val="0"/>
              </a:spcBef>
              <a:spcAft>
                <a:spcPts val="0"/>
              </a:spcAft>
              <a:buNone/>
            </a:pPr>
            <a:r>
              <a:rPr lang="en-US" sz="2200">
                <a:solidFill>
                  <a:schemeClr val="accent5"/>
                </a:solidFill>
                <a:latin typeface="Inter Tight SemiBold"/>
                <a:ea typeface="Inter Tight SemiBold"/>
                <a:cs typeface="Inter Tight SemiBold"/>
                <a:sym typeface="Inter Tight SemiBold"/>
              </a:rPr>
              <a:t>Executive summary </a:t>
            </a:r>
            <a:br>
              <a:rPr lang="en-US" sz="2200">
                <a:solidFill>
                  <a:schemeClr val="accent5"/>
                </a:solidFill>
                <a:latin typeface="Inter Tight SemiBold"/>
                <a:ea typeface="Inter Tight SemiBold"/>
                <a:cs typeface="Inter Tight SemiBold"/>
                <a:sym typeface="Inter Tight SemiBold"/>
              </a:rPr>
            </a:br>
            <a:r>
              <a:rPr lang="en-US" sz="2200">
                <a:solidFill>
                  <a:schemeClr val="accent5"/>
                </a:solidFill>
                <a:latin typeface="Inter Tight"/>
                <a:ea typeface="Inter Tight"/>
                <a:cs typeface="Inter Tight"/>
                <a:sym typeface="Inter Tight"/>
              </a:rPr>
              <a:t>Why this year stands out</a:t>
            </a:r>
            <a:endParaRPr sz="2200">
              <a:solidFill>
                <a:schemeClr val="accent5"/>
              </a:solidFill>
              <a:latin typeface="Inter Tight SemiBold"/>
              <a:ea typeface="Inter Tight SemiBold"/>
              <a:cs typeface="Inter Tight SemiBold"/>
              <a:sym typeface="Inter Tight SemiBo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31" name="Shape 1331"/>
        <p:cNvGrpSpPr/>
        <p:nvPr/>
      </p:nvGrpSpPr>
      <p:grpSpPr>
        <a:xfrm>
          <a:off x="0" y="0"/>
          <a:ext cx="0" cy="0"/>
          <a:chOff x="0" y="0"/>
          <a:chExt cx="0" cy="0"/>
        </a:xfrm>
      </p:grpSpPr>
      <p:sp>
        <p:nvSpPr>
          <p:cNvPr id="1332" name="Google Shape;1332;p111"/>
          <p:cNvSpPr txBox="1"/>
          <p:nvPr/>
        </p:nvSpPr>
        <p:spPr>
          <a:xfrm>
            <a:off x="731520" y="342900"/>
            <a:ext cx="8229600" cy="5541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3000">
                <a:solidFill>
                  <a:schemeClr val="accent5"/>
                </a:solidFill>
                <a:latin typeface="Calibri"/>
                <a:ea typeface="Calibri"/>
                <a:cs typeface="Calibri"/>
                <a:sym typeface="Calibri"/>
              </a:rPr>
              <a:t>What to do today</a:t>
            </a:r>
            <a:endParaRPr b="1" sz="3200">
              <a:solidFill>
                <a:schemeClr val="dk1"/>
              </a:solidFill>
              <a:latin typeface="Calibri"/>
              <a:ea typeface="Calibri"/>
              <a:cs typeface="Calibri"/>
              <a:sym typeface="Calibri"/>
            </a:endParaRPr>
          </a:p>
        </p:txBody>
      </p:sp>
      <p:sp>
        <p:nvSpPr>
          <p:cNvPr id="1333" name="Google Shape;1333;p111"/>
          <p:cNvSpPr txBox="1"/>
          <p:nvPr/>
        </p:nvSpPr>
        <p:spPr>
          <a:xfrm>
            <a:off x="822960" y="1097280"/>
            <a:ext cx="8229600" cy="3940500"/>
          </a:xfrm>
          <a:prstGeom prst="rect">
            <a:avLst/>
          </a:prstGeom>
          <a:noFill/>
          <a:ln>
            <a:noFill/>
          </a:ln>
        </p:spPr>
        <p:txBody>
          <a:bodyPr anchorCtr="0" anchor="t" bIns="45700" lIns="91425" spcFirstLastPara="1" rIns="91425" wrap="square" tIns="45700">
            <a:spAutoFit/>
          </a:bodyPr>
          <a:lstStyle/>
          <a:p>
            <a:pPr indent="-355600" lvl="0" marL="4572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Decision discipline: </a:t>
            </a:r>
            <a:endParaRPr sz="2000">
              <a:solidFill>
                <a:schemeClr val="accent5"/>
              </a:solidFill>
              <a:latin typeface="Calibri"/>
              <a:ea typeface="Calibri"/>
              <a:cs typeface="Calibri"/>
              <a:sym typeface="Calibri"/>
            </a:endParaRPr>
          </a:p>
          <a:p>
            <a:pPr indent="-355600" lvl="1" marL="9144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Pick one high-impact decision → Define 3–5 leading indicators → Document assumptions and outcomes → Review monthly</a:t>
            </a:r>
            <a:endParaRPr>
              <a:solidFill>
                <a:schemeClr val="accent5"/>
              </a:solidFill>
            </a:endParaRPr>
          </a:p>
          <a:p>
            <a:pPr indent="-355600" lvl="0" marL="4572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AI enablement &amp; skills-first practices: </a:t>
            </a:r>
            <a:endParaRPr sz="2000">
              <a:solidFill>
                <a:schemeClr val="accent5"/>
              </a:solidFill>
              <a:latin typeface="Calibri"/>
              <a:ea typeface="Calibri"/>
              <a:cs typeface="Calibri"/>
              <a:sym typeface="Calibri"/>
            </a:endParaRPr>
          </a:p>
          <a:p>
            <a:pPr indent="-355600" lvl="1" marL="9144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Determine </a:t>
            </a:r>
            <a:r>
              <a:rPr lang="en-US" sz="2000">
                <a:solidFill>
                  <a:schemeClr val="accent5"/>
                </a:solidFill>
                <a:latin typeface="Calibri"/>
                <a:ea typeface="Calibri"/>
                <a:cs typeface="Calibri"/>
                <a:sym typeface="Calibri"/>
              </a:rPr>
              <a:t>baseline </a:t>
            </a:r>
            <a:r>
              <a:rPr lang="en-US" sz="2000">
                <a:solidFill>
                  <a:schemeClr val="accent5"/>
                </a:solidFill>
                <a:latin typeface="Calibri"/>
                <a:ea typeface="Calibri"/>
                <a:cs typeface="Calibri"/>
                <a:sym typeface="Calibri"/>
              </a:rPr>
              <a:t>usage and upskilling needs → Roll out training </a:t>
            </a:r>
            <a:endParaRPr sz="2000">
              <a:solidFill>
                <a:schemeClr val="accent5"/>
              </a:solidFill>
              <a:latin typeface="Calibri"/>
              <a:ea typeface="Calibri"/>
              <a:cs typeface="Calibri"/>
              <a:sym typeface="Calibri"/>
            </a:endParaRPr>
          </a:p>
          <a:p>
            <a:pPr indent="-355600" lvl="1" marL="9144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Pilot 1–2 planning use cases in HR → Track impact</a:t>
            </a:r>
            <a:endParaRPr>
              <a:solidFill>
                <a:schemeClr val="accent5"/>
              </a:solidFill>
            </a:endParaRPr>
          </a:p>
          <a:p>
            <a:pPr indent="-355600" lvl="1" marL="9144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Map skills in one department → Update job posts/interviews → Build a capability dashboard from existing data</a:t>
            </a:r>
            <a:endParaRPr sz="2000">
              <a:solidFill>
                <a:schemeClr val="accent5"/>
              </a:solidFill>
              <a:latin typeface="Calibri"/>
              <a:ea typeface="Calibri"/>
              <a:cs typeface="Calibri"/>
              <a:sym typeface="Calibri"/>
            </a:endParaRPr>
          </a:p>
          <a:p>
            <a:pPr indent="-355600" lvl="0" marL="4572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Demographics:</a:t>
            </a:r>
            <a:endParaRPr sz="2000">
              <a:solidFill>
                <a:schemeClr val="accent5"/>
              </a:solidFill>
              <a:latin typeface="Calibri"/>
              <a:ea typeface="Calibri"/>
              <a:cs typeface="Calibri"/>
              <a:sym typeface="Calibri"/>
            </a:endParaRPr>
          </a:p>
          <a:p>
            <a:pPr indent="-355600" lvl="1" marL="9144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Launch knowledge-transfer pairs </a:t>
            </a:r>
            <a:endParaRPr sz="2000">
              <a:solidFill>
                <a:schemeClr val="accent5"/>
              </a:solidFill>
              <a:latin typeface="Calibri"/>
              <a:ea typeface="Calibri"/>
              <a:cs typeface="Calibri"/>
              <a:sym typeface="Calibri"/>
            </a:endParaRPr>
          </a:p>
          <a:p>
            <a:pPr indent="-355600" lvl="1" marL="914400" rtl="0" algn="l">
              <a:lnSpc>
                <a:spcPct val="115000"/>
              </a:lnSpc>
              <a:spcBef>
                <a:spcPts val="0"/>
              </a:spcBef>
              <a:spcAft>
                <a:spcPts val="0"/>
              </a:spcAft>
              <a:buClr>
                <a:schemeClr val="accent5"/>
              </a:buClr>
              <a:buSzPts val="2000"/>
              <a:buFont typeface="Calibri"/>
              <a:buChar char="○"/>
            </a:pPr>
            <a:r>
              <a:rPr lang="en-US" sz="2000">
                <a:solidFill>
                  <a:schemeClr val="accent5"/>
                </a:solidFill>
                <a:latin typeface="Calibri"/>
                <a:ea typeface="Calibri"/>
                <a:cs typeface="Calibri"/>
                <a:sym typeface="Calibri"/>
              </a:rPr>
              <a:t>Standardise process docs → Refresh early-career pathways/EVP</a:t>
            </a:r>
            <a:endParaRPr sz="2000">
              <a:solidFill>
                <a:schemeClr val="dk1"/>
              </a:solidFill>
              <a:latin typeface="Calibri"/>
              <a:ea typeface="Calibri"/>
              <a:cs typeface="Calibri"/>
              <a:sym typeface="Calibri"/>
            </a:endParaRPr>
          </a:p>
        </p:txBody>
      </p:sp>
      <p:sp>
        <p:nvSpPr>
          <p:cNvPr id="1334" name="Google Shape;1334;p111"/>
          <p:cNvSpPr/>
          <p:nvPr/>
        </p:nvSpPr>
        <p:spPr>
          <a:xfrm>
            <a:off x="452450" y="3796225"/>
            <a:ext cx="1008600" cy="10086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sp>
        <p:nvSpPr>
          <p:cNvPr id="1339" name="Google Shape;1339;p112"/>
          <p:cNvSpPr/>
          <p:nvPr/>
        </p:nvSpPr>
        <p:spPr>
          <a:xfrm>
            <a:off x="322865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40" name="Google Shape;1340;p112"/>
          <p:cNvSpPr/>
          <p:nvPr/>
        </p:nvSpPr>
        <p:spPr>
          <a:xfrm>
            <a:off x="3429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41" name="Google Shape;1341;p112"/>
          <p:cNvSpPr txBox="1"/>
          <p:nvPr/>
        </p:nvSpPr>
        <p:spPr>
          <a:xfrm>
            <a:off x="238000" y="217250"/>
            <a:ext cx="37758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chemeClr val="dk2"/>
                </a:solidFill>
                <a:latin typeface="Inter Tight SemiBold"/>
                <a:ea typeface="Inter Tight SemiBold"/>
                <a:cs typeface="Inter Tight SemiBold"/>
                <a:sym typeface="Inter Tight SemiBold"/>
              </a:rPr>
              <a:t>Conclusion:</a:t>
            </a:r>
            <a:endParaRPr sz="2275">
              <a:solidFill>
                <a:schemeClr val="dk2"/>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What to do today</a:t>
            </a:r>
            <a:endParaRPr sz="2275">
              <a:solidFill>
                <a:schemeClr val="accent5"/>
              </a:solidFill>
              <a:latin typeface="Inter Tight SemiBold"/>
              <a:ea typeface="Inter Tight SemiBold"/>
              <a:cs typeface="Inter Tight SemiBold"/>
              <a:sym typeface="Inter Tight SemiBold"/>
            </a:endParaRPr>
          </a:p>
        </p:txBody>
      </p:sp>
      <p:pic>
        <p:nvPicPr>
          <p:cNvPr id="1342" name="Google Shape;1342;p112" title="Subtitle.png"/>
          <p:cNvPicPr preferRelativeResize="0"/>
          <p:nvPr/>
        </p:nvPicPr>
        <p:blipFill>
          <a:blip r:embed="rId3">
            <a:alphaModFix/>
          </a:blip>
          <a:stretch>
            <a:fillRect/>
          </a:stretch>
        </p:blipFill>
        <p:spPr>
          <a:xfrm>
            <a:off x="555075" y="1516975"/>
            <a:ext cx="336405" cy="480562"/>
          </a:xfrm>
          <a:prstGeom prst="rect">
            <a:avLst/>
          </a:prstGeom>
          <a:noFill/>
          <a:ln>
            <a:noFill/>
          </a:ln>
        </p:spPr>
      </p:pic>
      <p:sp>
        <p:nvSpPr>
          <p:cNvPr id="1343" name="Google Shape;1343;p112"/>
          <p:cNvSpPr txBox="1"/>
          <p:nvPr/>
        </p:nvSpPr>
        <p:spPr>
          <a:xfrm>
            <a:off x="1037773" y="1561375"/>
            <a:ext cx="11430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Decision discipline</a:t>
            </a:r>
            <a:endParaRPr sz="1600">
              <a:solidFill>
                <a:srgbClr val="D0DEFB"/>
              </a:solidFill>
              <a:latin typeface="Inter Tight SemiBold"/>
              <a:ea typeface="Inter Tight SemiBold"/>
              <a:cs typeface="Inter Tight SemiBold"/>
              <a:sym typeface="Inter Tight SemiBold"/>
            </a:endParaRPr>
          </a:p>
        </p:txBody>
      </p:sp>
      <p:sp>
        <p:nvSpPr>
          <p:cNvPr id="1344" name="Google Shape;1344;p112"/>
          <p:cNvSpPr txBox="1"/>
          <p:nvPr/>
        </p:nvSpPr>
        <p:spPr>
          <a:xfrm>
            <a:off x="726963" y="2406150"/>
            <a:ext cx="15045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Pick one high-impact </a:t>
            </a:r>
            <a:r>
              <a:rPr lang="en-US" sz="1100">
                <a:solidFill>
                  <a:srgbClr val="FFFFFF"/>
                </a:solidFill>
                <a:latin typeface="Inter Tight Medium"/>
                <a:ea typeface="Inter Tight Medium"/>
                <a:cs typeface="Inter Tight Medium"/>
                <a:sym typeface="Inter Tight Medium"/>
              </a:rPr>
              <a:t>decision</a:t>
            </a:r>
            <a:endParaRPr sz="1100">
              <a:solidFill>
                <a:srgbClr val="FFFFFF"/>
              </a:solidFill>
              <a:latin typeface="Inter Tight Medium"/>
              <a:ea typeface="Inter Tight Medium"/>
              <a:cs typeface="Inter Tight Medium"/>
              <a:sym typeface="Inter Tight Medium"/>
            </a:endParaRPr>
          </a:p>
        </p:txBody>
      </p:sp>
      <p:sp>
        <p:nvSpPr>
          <p:cNvPr id="1345" name="Google Shape;1345;p112"/>
          <p:cNvSpPr txBox="1"/>
          <p:nvPr/>
        </p:nvSpPr>
        <p:spPr>
          <a:xfrm>
            <a:off x="898888" y="2853483"/>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Define 3–5 leading indicators</a:t>
            </a:r>
            <a:endParaRPr sz="1100">
              <a:solidFill>
                <a:srgbClr val="FFFFFF"/>
              </a:solidFill>
              <a:latin typeface="Inter Tight Medium"/>
              <a:ea typeface="Inter Tight Medium"/>
              <a:cs typeface="Inter Tight Medium"/>
              <a:sym typeface="Inter Tight Medium"/>
            </a:endParaRPr>
          </a:p>
        </p:txBody>
      </p:sp>
      <p:sp>
        <p:nvSpPr>
          <p:cNvPr id="1346" name="Google Shape;1346;p112"/>
          <p:cNvSpPr txBox="1"/>
          <p:nvPr/>
        </p:nvSpPr>
        <p:spPr>
          <a:xfrm>
            <a:off x="898863" y="3300817"/>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Document assumptions and outcomes</a:t>
            </a:r>
            <a:endParaRPr sz="1100">
              <a:solidFill>
                <a:srgbClr val="FFFFFF"/>
              </a:solidFill>
              <a:latin typeface="Inter Tight Medium"/>
              <a:ea typeface="Inter Tight Medium"/>
              <a:cs typeface="Inter Tight Medium"/>
              <a:sym typeface="Inter Tight Medium"/>
            </a:endParaRPr>
          </a:p>
        </p:txBody>
      </p:sp>
      <p:sp>
        <p:nvSpPr>
          <p:cNvPr id="1347" name="Google Shape;1347;p112"/>
          <p:cNvSpPr txBox="1"/>
          <p:nvPr/>
        </p:nvSpPr>
        <p:spPr>
          <a:xfrm>
            <a:off x="898863" y="3748150"/>
            <a:ext cx="1721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Review monthly</a:t>
            </a:r>
            <a:endParaRPr sz="1100">
              <a:solidFill>
                <a:srgbClr val="FFFFFF"/>
              </a:solidFill>
              <a:latin typeface="Inter Tight Medium"/>
              <a:ea typeface="Inter Tight Medium"/>
              <a:cs typeface="Inter Tight Medium"/>
              <a:sym typeface="Inter Tight Medium"/>
            </a:endParaRPr>
          </a:p>
        </p:txBody>
      </p:sp>
      <p:cxnSp>
        <p:nvCxnSpPr>
          <p:cNvPr id="1348" name="Google Shape;1348;p112"/>
          <p:cNvCxnSpPr/>
          <p:nvPr/>
        </p:nvCxnSpPr>
        <p:spPr>
          <a:xfrm>
            <a:off x="3417875" y="3071720"/>
            <a:ext cx="2208000" cy="0"/>
          </a:xfrm>
          <a:prstGeom prst="straightConnector1">
            <a:avLst/>
          </a:prstGeom>
          <a:noFill/>
          <a:ln cap="flat" cmpd="sng" w="9525">
            <a:solidFill>
              <a:srgbClr val="D0DEFB"/>
            </a:solidFill>
            <a:prstDash val="solid"/>
            <a:round/>
            <a:headEnd len="med" w="med" type="none"/>
            <a:tailEnd len="med" w="med" type="none"/>
          </a:ln>
        </p:spPr>
      </p:cxnSp>
      <p:sp>
        <p:nvSpPr>
          <p:cNvPr id="1349" name="Google Shape;1349;p112"/>
          <p:cNvSpPr txBox="1"/>
          <p:nvPr/>
        </p:nvSpPr>
        <p:spPr>
          <a:xfrm>
            <a:off x="726963" y="285347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350" name="Google Shape;1350;p112"/>
          <p:cNvSpPr txBox="1"/>
          <p:nvPr/>
        </p:nvSpPr>
        <p:spPr>
          <a:xfrm>
            <a:off x="726963" y="329417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351" name="Google Shape;1351;p112"/>
          <p:cNvSpPr txBox="1"/>
          <p:nvPr/>
        </p:nvSpPr>
        <p:spPr>
          <a:xfrm>
            <a:off x="726963" y="374182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pic>
        <p:nvPicPr>
          <p:cNvPr id="1352" name="Google Shape;1352;p112" title="Subtitle.png"/>
          <p:cNvPicPr preferRelativeResize="0"/>
          <p:nvPr/>
        </p:nvPicPr>
        <p:blipFill rotWithShape="1">
          <a:blip r:embed="rId4">
            <a:alphaModFix/>
          </a:blip>
          <a:srcRect b="700" l="0" r="0" t="710"/>
          <a:stretch/>
        </p:blipFill>
        <p:spPr>
          <a:xfrm>
            <a:off x="3440825" y="1516975"/>
            <a:ext cx="336405" cy="480562"/>
          </a:xfrm>
          <a:prstGeom prst="rect">
            <a:avLst/>
          </a:prstGeom>
          <a:noFill/>
          <a:ln>
            <a:noFill/>
          </a:ln>
        </p:spPr>
      </p:pic>
      <p:sp>
        <p:nvSpPr>
          <p:cNvPr id="1353" name="Google Shape;1353;p112"/>
          <p:cNvSpPr txBox="1"/>
          <p:nvPr/>
        </p:nvSpPr>
        <p:spPr>
          <a:xfrm>
            <a:off x="3923525" y="1561375"/>
            <a:ext cx="18288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AI enablement &amp; skills-first practices</a:t>
            </a:r>
            <a:endParaRPr sz="1600">
              <a:solidFill>
                <a:srgbClr val="D0DEFB"/>
              </a:solidFill>
              <a:latin typeface="Inter Tight SemiBold"/>
              <a:ea typeface="Inter Tight SemiBold"/>
              <a:cs typeface="Inter Tight SemiBold"/>
              <a:sym typeface="Inter Tight SemiBold"/>
            </a:endParaRPr>
          </a:p>
        </p:txBody>
      </p:sp>
      <p:sp>
        <p:nvSpPr>
          <p:cNvPr id="1354" name="Google Shape;1354;p112"/>
          <p:cNvSpPr txBox="1"/>
          <p:nvPr/>
        </p:nvSpPr>
        <p:spPr>
          <a:xfrm>
            <a:off x="3612727" y="2406150"/>
            <a:ext cx="1828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Determine baseline usage </a:t>
            </a:r>
            <a:endParaRPr sz="1100">
              <a:solidFill>
                <a:srgbClr val="FFFFFF"/>
              </a:solidFill>
              <a:latin typeface="Inter Tight Medium"/>
              <a:ea typeface="Inter Tight Medium"/>
              <a:cs typeface="Inter Tight Medium"/>
              <a:sym typeface="Inter Tight Medium"/>
            </a:endParaRPr>
          </a:p>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and upskilling needs</a:t>
            </a:r>
            <a:endParaRPr sz="1100">
              <a:solidFill>
                <a:srgbClr val="FFFFFF"/>
              </a:solidFill>
              <a:latin typeface="Inter Tight Medium"/>
              <a:ea typeface="Inter Tight Medium"/>
              <a:cs typeface="Inter Tight Medium"/>
              <a:sym typeface="Inter Tight Medium"/>
            </a:endParaRPr>
          </a:p>
        </p:txBody>
      </p:sp>
      <p:sp>
        <p:nvSpPr>
          <p:cNvPr id="1355" name="Google Shape;1355;p112"/>
          <p:cNvSpPr txBox="1"/>
          <p:nvPr/>
        </p:nvSpPr>
        <p:spPr>
          <a:xfrm>
            <a:off x="3784650" y="2823685"/>
            <a:ext cx="1721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Roll out training </a:t>
            </a:r>
            <a:endParaRPr sz="1100">
              <a:solidFill>
                <a:srgbClr val="FFFFFF"/>
              </a:solidFill>
              <a:latin typeface="Inter Tight Medium"/>
              <a:ea typeface="Inter Tight Medium"/>
              <a:cs typeface="Inter Tight Medium"/>
              <a:sym typeface="Inter Tight Medium"/>
            </a:endParaRPr>
          </a:p>
        </p:txBody>
      </p:sp>
      <p:sp>
        <p:nvSpPr>
          <p:cNvPr id="1356" name="Google Shape;1356;p112"/>
          <p:cNvSpPr txBox="1"/>
          <p:nvPr/>
        </p:nvSpPr>
        <p:spPr>
          <a:xfrm>
            <a:off x="3612687" y="3150554"/>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Pilot 1–2 planning use </a:t>
            </a:r>
            <a:endParaRPr sz="1100">
              <a:solidFill>
                <a:srgbClr val="FFFFFF"/>
              </a:solidFill>
              <a:latin typeface="Inter Tight Medium"/>
              <a:ea typeface="Inter Tight Medium"/>
              <a:cs typeface="Inter Tight Medium"/>
              <a:sym typeface="Inter Tight Medium"/>
            </a:endParaRPr>
          </a:p>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cases in HR + track impact</a:t>
            </a:r>
            <a:endParaRPr sz="1100">
              <a:solidFill>
                <a:srgbClr val="FFFFFF"/>
              </a:solidFill>
              <a:latin typeface="Inter Tight Medium"/>
              <a:ea typeface="Inter Tight Medium"/>
              <a:cs typeface="Inter Tight Medium"/>
              <a:sym typeface="Inter Tight Medium"/>
            </a:endParaRPr>
          </a:p>
        </p:txBody>
      </p:sp>
      <p:sp>
        <p:nvSpPr>
          <p:cNvPr id="1357" name="Google Shape;1357;p112"/>
          <p:cNvSpPr txBox="1"/>
          <p:nvPr/>
        </p:nvSpPr>
        <p:spPr>
          <a:xfrm>
            <a:off x="3612725" y="2810083"/>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cxnSp>
        <p:nvCxnSpPr>
          <p:cNvPr id="1358" name="Google Shape;1358;p112"/>
          <p:cNvCxnSpPr/>
          <p:nvPr/>
        </p:nvCxnSpPr>
        <p:spPr>
          <a:xfrm>
            <a:off x="3415563" y="3568074"/>
            <a:ext cx="2208000" cy="0"/>
          </a:xfrm>
          <a:prstGeom prst="straightConnector1">
            <a:avLst/>
          </a:prstGeom>
          <a:noFill/>
          <a:ln cap="flat" cmpd="sng" w="9525">
            <a:solidFill>
              <a:srgbClr val="D0DEFB"/>
            </a:solidFill>
            <a:prstDash val="solid"/>
            <a:round/>
            <a:headEnd len="med" w="med" type="none"/>
            <a:tailEnd len="med" w="med" type="none"/>
          </a:ln>
        </p:spPr>
      </p:cxnSp>
      <p:sp>
        <p:nvSpPr>
          <p:cNvPr id="1359" name="Google Shape;1359;p112"/>
          <p:cNvSpPr txBox="1"/>
          <p:nvPr/>
        </p:nvSpPr>
        <p:spPr>
          <a:xfrm>
            <a:off x="3610390" y="3646909"/>
            <a:ext cx="20178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Map skills in one department</a:t>
            </a:r>
            <a:endParaRPr sz="1100">
              <a:solidFill>
                <a:srgbClr val="FFFFFF"/>
              </a:solidFill>
              <a:latin typeface="Inter Tight Medium"/>
              <a:ea typeface="Inter Tight Medium"/>
              <a:cs typeface="Inter Tight Medium"/>
              <a:sym typeface="Inter Tight Medium"/>
            </a:endParaRPr>
          </a:p>
        </p:txBody>
      </p:sp>
      <p:sp>
        <p:nvSpPr>
          <p:cNvPr id="1360" name="Google Shape;1360;p112"/>
          <p:cNvSpPr txBox="1"/>
          <p:nvPr/>
        </p:nvSpPr>
        <p:spPr>
          <a:xfrm>
            <a:off x="3782312" y="3894943"/>
            <a:ext cx="1721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Update job posts/interviews</a:t>
            </a:r>
            <a:endParaRPr sz="1100">
              <a:solidFill>
                <a:srgbClr val="FFFFFF"/>
              </a:solidFill>
              <a:latin typeface="Inter Tight Medium"/>
              <a:ea typeface="Inter Tight Medium"/>
              <a:cs typeface="Inter Tight Medium"/>
              <a:sym typeface="Inter Tight Medium"/>
            </a:endParaRPr>
          </a:p>
        </p:txBody>
      </p:sp>
      <p:sp>
        <p:nvSpPr>
          <p:cNvPr id="1361" name="Google Shape;1361;p112"/>
          <p:cNvSpPr txBox="1"/>
          <p:nvPr/>
        </p:nvSpPr>
        <p:spPr>
          <a:xfrm>
            <a:off x="3610412" y="388798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362" name="Google Shape;1362;p112"/>
          <p:cNvSpPr txBox="1"/>
          <p:nvPr/>
        </p:nvSpPr>
        <p:spPr>
          <a:xfrm>
            <a:off x="3782312" y="4142978"/>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Build a capability dashboard from existing data</a:t>
            </a:r>
            <a:endParaRPr sz="1100">
              <a:solidFill>
                <a:srgbClr val="FFFFFF"/>
              </a:solidFill>
              <a:latin typeface="Inter Tight Medium"/>
              <a:ea typeface="Inter Tight Medium"/>
              <a:cs typeface="Inter Tight Medium"/>
              <a:sym typeface="Inter Tight Medium"/>
            </a:endParaRPr>
          </a:p>
        </p:txBody>
      </p:sp>
      <p:sp>
        <p:nvSpPr>
          <p:cNvPr id="1363" name="Google Shape;1363;p112"/>
          <p:cNvSpPr txBox="1"/>
          <p:nvPr/>
        </p:nvSpPr>
        <p:spPr>
          <a:xfrm>
            <a:off x="3610412" y="412911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364" name="Google Shape;1364;p112"/>
          <p:cNvSpPr/>
          <p:nvPr/>
        </p:nvSpPr>
        <p:spPr>
          <a:xfrm>
            <a:off x="61144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pic>
        <p:nvPicPr>
          <p:cNvPr id="1365" name="Google Shape;1365;p112" title="Subtitle.png"/>
          <p:cNvPicPr preferRelativeResize="0"/>
          <p:nvPr/>
        </p:nvPicPr>
        <p:blipFill rotWithShape="1">
          <a:blip r:embed="rId5">
            <a:alphaModFix/>
          </a:blip>
          <a:srcRect b="700" l="0" r="0" t="710"/>
          <a:stretch/>
        </p:blipFill>
        <p:spPr>
          <a:xfrm>
            <a:off x="6326575" y="1516975"/>
            <a:ext cx="336405" cy="480562"/>
          </a:xfrm>
          <a:prstGeom prst="rect">
            <a:avLst/>
          </a:prstGeom>
          <a:noFill/>
          <a:ln>
            <a:noFill/>
          </a:ln>
        </p:spPr>
      </p:pic>
      <p:sp>
        <p:nvSpPr>
          <p:cNvPr id="1366" name="Google Shape;1366;p112"/>
          <p:cNvSpPr txBox="1"/>
          <p:nvPr/>
        </p:nvSpPr>
        <p:spPr>
          <a:xfrm>
            <a:off x="6809275" y="1561375"/>
            <a:ext cx="12522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Demographic change</a:t>
            </a:r>
            <a:endParaRPr sz="1600">
              <a:solidFill>
                <a:srgbClr val="D0DEFB"/>
              </a:solidFill>
              <a:latin typeface="Inter Tight SemiBold"/>
              <a:ea typeface="Inter Tight SemiBold"/>
              <a:cs typeface="Inter Tight SemiBold"/>
              <a:sym typeface="Inter Tight SemiBold"/>
            </a:endParaRPr>
          </a:p>
        </p:txBody>
      </p:sp>
      <p:sp>
        <p:nvSpPr>
          <p:cNvPr id="1367" name="Google Shape;1367;p112"/>
          <p:cNvSpPr txBox="1"/>
          <p:nvPr/>
        </p:nvSpPr>
        <p:spPr>
          <a:xfrm>
            <a:off x="6498476" y="2406150"/>
            <a:ext cx="1675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Launch knowledge-transfer pair</a:t>
            </a:r>
            <a:r>
              <a:rPr lang="en-US" sz="1100">
                <a:solidFill>
                  <a:srgbClr val="FFFFFF"/>
                </a:solidFill>
                <a:latin typeface="Inter Tight Medium"/>
                <a:ea typeface="Inter Tight Medium"/>
                <a:cs typeface="Inter Tight Medium"/>
                <a:sym typeface="Inter Tight Medium"/>
              </a:rPr>
              <a:t>s</a:t>
            </a:r>
            <a:endParaRPr sz="1100">
              <a:solidFill>
                <a:srgbClr val="FFFFFF"/>
              </a:solidFill>
              <a:latin typeface="Inter Tight Medium"/>
              <a:ea typeface="Inter Tight Medium"/>
              <a:cs typeface="Inter Tight Medium"/>
              <a:sym typeface="Inter Tight Medium"/>
            </a:endParaRPr>
          </a:p>
        </p:txBody>
      </p:sp>
      <p:sp>
        <p:nvSpPr>
          <p:cNvPr id="1368" name="Google Shape;1368;p112"/>
          <p:cNvSpPr txBox="1"/>
          <p:nvPr/>
        </p:nvSpPr>
        <p:spPr>
          <a:xfrm>
            <a:off x="6670400" y="2853483"/>
            <a:ext cx="1721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Standardise process docs</a:t>
            </a:r>
            <a:endParaRPr sz="1100">
              <a:solidFill>
                <a:srgbClr val="FFFFFF"/>
              </a:solidFill>
              <a:latin typeface="Inter Tight Medium"/>
              <a:ea typeface="Inter Tight Medium"/>
              <a:cs typeface="Inter Tight Medium"/>
              <a:sym typeface="Inter Tight Medium"/>
            </a:endParaRPr>
          </a:p>
        </p:txBody>
      </p:sp>
      <p:sp>
        <p:nvSpPr>
          <p:cNvPr id="1369" name="Google Shape;1369;p112"/>
          <p:cNvSpPr txBox="1"/>
          <p:nvPr/>
        </p:nvSpPr>
        <p:spPr>
          <a:xfrm>
            <a:off x="6670375" y="3137942"/>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Refresh early-career pathways/EVP</a:t>
            </a:r>
            <a:endParaRPr sz="1100">
              <a:solidFill>
                <a:srgbClr val="FFFFFF"/>
              </a:solidFill>
              <a:latin typeface="Inter Tight Medium"/>
              <a:ea typeface="Inter Tight Medium"/>
              <a:cs typeface="Inter Tight Medium"/>
              <a:sym typeface="Inter Tight Medium"/>
            </a:endParaRPr>
          </a:p>
        </p:txBody>
      </p:sp>
      <p:sp>
        <p:nvSpPr>
          <p:cNvPr id="1370" name="Google Shape;1370;p112"/>
          <p:cNvSpPr txBox="1"/>
          <p:nvPr/>
        </p:nvSpPr>
        <p:spPr>
          <a:xfrm>
            <a:off x="6498475" y="285347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371" name="Google Shape;1371;p112"/>
          <p:cNvSpPr txBox="1"/>
          <p:nvPr/>
        </p:nvSpPr>
        <p:spPr>
          <a:xfrm>
            <a:off x="6498475" y="313130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372" name="Google Shape;1372;p112"/>
          <p:cNvSpPr/>
          <p:nvPr/>
        </p:nvSpPr>
        <p:spPr>
          <a:xfrm>
            <a:off x="6380725"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73" name="Google Shape;1373;p112"/>
          <p:cNvSpPr/>
          <p:nvPr/>
        </p:nvSpPr>
        <p:spPr>
          <a:xfrm>
            <a:off x="3505838"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74" name="Google Shape;1374;p112"/>
          <p:cNvSpPr/>
          <p:nvPr/>
        </p:nvSpPr>
        <p:spPr>
          <a:xfrm>
            <a:off x="3505838" y="31921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75" name="Google Shape;1375;p112"/>
          <p:cNvSpPr/>
          <p:nvPr/>
        </p:nvSpPr>
        <p:spPr>
          <a:xfrm>
            <a:off x="3505838" y="3701800"/>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76" name="Google Shape;1376;p112"/>
          <p:cNvSpPr/>
          <p:nvPr/>
        </p:nvSpPr>
        <p:spPr>
          <a:xfrm>
            <a:off x="611188"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0" name="Shape 1380"/>
        <p:cNvGrpSpPr/>
        <p:nvPr/>
      </p:nvGrpSpPr>
      <p:grpSpPr>
        <a:xfrm>
          <a:off x="0" y="0"/>
          <a:ext cx="0" cy="0"/>
          <a:chOff x="0" y="0"/>
          <a:chExt cx="0" cy="0"/>
        </a:xfrm>
      </p:grpSpPr>
      <p:pic>
        <p:nvPicPr>
          <p:cNvPr id="1381" name="Google Shape;1381;p113" title="Background Textures.png"/>
          <p:cNvPicPr preferRelativeResize="0"/>
          <p:nvPr/>
        </p:nvPicPr>
        <p:blipFill rotWithShape="1">
          <a:blip r:embed="rId3">
            <a:alphaModFix/>
          </a:blip>
          <a:srcRect b="65725" l="6819" r="13702" t="4960"/>
          <a:stretch/>
        </p:blipFill>
        <p:spPr>
          <a:xfrm>
            <a:off x="0" y="0"/>
            <a:ext cx="9144000" cy="5143501"/>
          </a:xfrm>
          <a:prstGeom prst="rect">
            <a:avLst/>
          </a:prstGeom>
          <a:noFill/>
          <a:ln>
            <a:noFill/>
          </a:ln>
        </p:spPr>
      </p:pic>
      <p:sp>
        <p:nvSpPr>
          <p:cNvPr id="1382" name="Google Shape;1382;p113"/>
          <p:cNvSpPr txBox="1"/>
          <p:nvPr/>
        </p:nvSpPr>
        <p:spPr>
          <a:xfrm>
            <a:off x="973650" y="1590700"/>
            <a:ext cx="7196700" cy="713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None/>
            </a:pPr>
            <a:r>
              <a:rPr lang="en-US" sz="4000">
                <a:solidFill>
                  <a:srgbClr val="FFF7EB"/>
                </a:solidFill>
                <a:latin typeface="Inter Tight SemiBold"/>
                <a:ea typeface="Inter Tight SemiBold"/>
                <a:cs typeface="Inter Tight SemiBold"/>
                <a:sym typeface="Inter Tight SemiBold"/>
              </a:rPr>
              <a:t>Thank you</a:t>
            </a:r>
            <a:endParaRPr sz="4000">
              <a:solidFill>
                <a:srgbClr val="FFF7EB"/>
              </a:solidFill>
              <a:latin typeface="Inter Tight SemiBold"/>
              <a:ea typeface="Inter Tight SemiBold"/>
              <a:cs typeface="Inter Tight SemiBold"/>
              <a:sym typeface="Inter Tight SemiBold"/>
            </a:endParaRPr>
          </a:p>
        </p:txBody>
      </p:sp>
      <p:sp>
        <p:nvSpPr>
          <p:cNvPr id="1383" name="Google Shape;1383;p113"/>
          <p:cNvSpPr txBox="1"/>
          <p:nvPr/>
        </p:nvSpPr>
        <p:spPr>
          <a:xfrm>
            <a:off x="1473750" y="2439550"/>
            <a:ext cx="6196500" cy="788100"/>
          </a:xfrm>
          <a:prstGeom prst="rect">
            <a:avLst/>
          </a:prstGeom>
          <a:noFill/>
          <a:ln>
            <a:noFill/>
          </a:ln>
        </p:spPr>
        <p:txBody>
          <a:bodyPr anchorCtr="0" anchor="t" bIns="47275" lIns="94550" spcFirstLastPara="1" rIns="94550" wrap="square" tIns="47275">
            <a:spAutoFit/>
          </a:bodyPr>
          <a:lstStyle/>
          <a:p>
            <a:pPr indent="0" lvl="0" marL="0" rtl="0" algn="ctr">
              <a:spcBef>
                <a:spcPts val="0"/>
              </a:spcBef>
              <a:spcAft>
                <a:spcPts val="0"/>
              </a:spcAft>
              <a:buSzPts val="1100"/>
              <a:buNone/>
            </a:pPr>
            <a:r>
              <a:rPr lang="en-US" sz="1500">
                <a:solidFill>
                  <a:schemeClr val="dk1"/>
                </a:solidFill>
                <a:latin typeface="Inter Tight SemiBold"/>
                <a:ea typeface="Inter Tight SemiBold"/>
                <a:cs typeface="Inter Tight SemiBold"/>
                <a:sym typeface="Inter Tight SemiBold"/>
              </a:rPr>
              <a:t>For HR professionals and business leaders who want the full context, visuals, or step-by-step guidance, there are plenty more insights in Workforce Pulse 2025. </a:t>
            </a:r>
            <a:endParaRPr sz="1500">
              <a:solidFill>
                <a:schemeClr val="dk1"/>
              </a:solidFill>
              <a:latin typeface="Inter Tight SemiBold"/>
              <a:ea typeface="Inter Tight SemiBold"/>
              <a:cs typeface="Inter Tight SemiBold"/>
              <a:sym typeface="Inter Tight SemiBold"/>
            </a:endParaRPr>
          </a:p>
        </p:txBody>
      </p:sp>
      <p:pic>
        <p:nvPicPr>
          <p:cNvPr id="1384" name="Google Shape;1384;p113" title="Wordmark.png"/>
          <p:cNvPicPr preferRelativeResize="0"/>
          <p:nvPr/>
        </p:nvPicPr>
        <p:blipFill>
          <a:blip r:embed="rId4">
            <a:alphaModFix/>
          </a:blip>
          <a:stretch>
            <a:fillRect/>
          </a:stretch>
        </p:blipFill>
        <p:spPr>
          <a:xfrm>
            <a:off x="3740225" y="4303475"/>
            <a:ext cx="1663550" cy="3225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114"/>
          <p:cNvSpPr/>
          <p:nvPr/>
        </p:nvSpPr>
        <p:spPr>
          <a:xfrm rot="5400000">
            <a:off x="2156700" y="-1828800"/>
            <a:ext cx="4830600" cy="8801100"/>
          </a:xfrm>
          <a:prstGeom prst="roundRect">
            <a:avLst>
              <a:gd fmla="val 3689" name="adj"/>
            </a:avLst>
          </a:prstGeom>
          <a:solidFill>
            <a:srgbClr val="F8EF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390" name="Google Shape;1390;p114"/>
          <p:cNvSpPr txBox="1"/>
          <p:nvPr/>
        </p:nvSpPr>
        <p:spPr>
          <a:xfrm>
            <a:off x="314200" y="293450"/>
            <a:ext cx="37758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C885E0"/>
                </a:solidFill>
                <a:latin typeface="Inter Tight SemiBold"/>
                <a:ea typeface="Inter Tight SemiBold"/>
                <a:cs typeface="Inter Tight SemiBold"/>
                <a:sym typeface="Inter Tight SemiBold"/>
              </a:rPr>
              <a:t>Appendix:</a:t>
            </a:r>
            <a:endParaRPr sz="2275">
              <a:solidFill>
                <a:srgbClr val="C885E0"/>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Survey methodology</a:t>
            </a:r>
            <a:endParaRPr sz="2275">
              <a:solidFill>
                <a:schemeClr val="accent5"/>
              </a:solidFill>
              <a:latin typeface="Inter Tight SemiBold"/>
              <a:ea typeface="Inter Tight SemiBold"/>
              <a:cs typeface="Inter Tight SemiBold"/>
              <a:sym typeface="Inter Tight SemiBold"/>
            </a:endParaRPr>
          </a:p>
        </p:txBody>
      </p:sp>
      <p:sp>
        <p:nvSpPr>
          <p:cNvPr id="1391" name="Google Shape;1391;p114"/>
          <p:cNvSpPr txBox="1"/>
          <p:nvPr/>
        </p:nvSpPr>
        <p:spPr>
          <a:xfrm>
            <a:off x="446675" y="1276825"/>
            <a:ext cx="3652800" cy="1523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accent5"/>
              </a:buClr>
              <a:buSzPts val="1100"/>
              <a:buFont typeface="Arial"/>
              <a:buNone/>
            </a:pPr>
            <a:r>
              <a:rPr lang="en-US" sz="1100">
                <a:solidFill>
                  <a:schemeClr val="accent5"/>
                </a:solidFill>
                <a:latin typeface="Inter Tight Medium"/>
                <a:ea typeface="Inter Tight Medium"/>
                <a:cs typeface="Inter Tight Medium"/>
                <a:sym typeface="Inter Tight Medium"/>
              </a:rPr>
              <a:t>Research for the 2025 Workforce Pulse report was conducted by Censuswide among a sample of 6,001 employees and 3,003 HR decision-makers at companies with 10-2,000 workers across the UK, Germany, Spain, and the Netherlands. </a:t>
            </a:r>
            <a:endParaRPr sz="1100">
              <a:solidFill>
                <a:schemeClr val="accent5"/>
              </a:solidFill>
              <a:latin typeface="Inter Tight Medium"/>
              <a:ea typeface="Inter Tight Medium"/>
              <a:cs typeface="Inter Tight Medium"/>
              <a:sym typeface="Inter Tight Medium"/>
            </a:endParaRPr>
          </a:p>
          <a:p>
            <a:pPr indent="0" lvl="0" marL="0" rtl="0" algn="l">
              <a:spcBef>
                <a:spcPts val="0"/>
              </a:spcBef>
              <a:spcAft>
                <a:spcPts val="0"/>
              </a:spcAft>
              <a:buClr>
                <a:schemeClr val="accent5"/>
              </a:buClr>
              <a:buSzPts val="1100"/>
              <a:buFont typeface="Arial"/>
              <a:buNone/>
            </a:pPr>
            <a:r>
              <a:t/>
            </a:r>
            <a:endParaRPr sz="1100">
              <a:solidFill>
                <a:schemeClr val="accent5"/>
              </a:solidFill>
              <a:latin typeface="Inter Tight Medium"/>
              <a:ea typeface="Inter Tight Medium"/>
              <a:cs typeface="Inter Tight Medium"/>
              <a:sym typeface="Inter Tight Medium"/>
            </a:endParaRPr>
          </a:p>
          <a:p>
            <a:pPr indent="0" lvl="0" marL="0" rtl="0" algn="l">
              <a:spcBef>
                <a:spcPts val="0"/>
              </a:spcBef>
              <a:spcAft>
                <a:spcPts val="0"/>
              </a:spcAft>
              <a:buClr>
                <a:schemeClr val="accent5"/>
              </a:buClr>
              <a:buSzPts val="1100"/>
              <a:buFont typeface="Arial"/>
              <a:buNone/>
            </a:pPr>
            <a:r>
              <a:rPr lang="en-US" sz="1100">
                <a:solidFill>
                  <a:schemeClr val="accent5"/>
                </a:solidFill>
                <a:latin typeface="Inter Tight Medium"/>
                <a:ea typeface="Inter Tight Medium"/>
                <a:cs typeface="Inter Tight Medium"/>
                <a:sym typeface="Inter Tight Medium"/>
              </a:rPr>
              <a:t>The data was collected between June 25th and July 7th, 2025.</a:t>
            </a:r>
            <a:endParaRPr sz="1100">
              <a:solidFill>
                <a:schemeClr val="accent5"/>
              </a:solidFill>
              <a:latin typeface="Inter Tight Medium"/>
              <a:ea typeface="Inter Tight Medium"/>
              <a:cs typeface="Inter Tight Medium"/>
              <a:sym typeface="Inter Tight Medium"/>
            </a:endParaRPr>
          </a:p>
          <a:p>
            <a:pPr indent="0" lvl="0" marL="0" rtl="0" algn="l">
              <a:spcBef>
                <a:spcPts val="0"/>
              </a:spcBef>
              <a:spcAft>
                <a:spcPts val="0"/>
              </a:spcAft>
              <a:buNone/>
            </a:pPr>
            <a:r>
              <a:t/>
            </a:r>
            <a:endParaRPr sz="1100">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9" name="Shape 809"/>
        <p:cNvGrpSpPr/>
        <p:nvPr/>
      </p:nvGrpSpPr>
      <p:grpSpPr>
        <a:xfrm>
          <a:off x="0" y="0"/>
          <a:ext cx="0" cy="0"/>
          <a:chOff x="0" y="0"/>
          <a:chExt cx="0" cy="0"/>
        </a:xfrm>
      </p:grpSpPr>
      <p:sp>
        <p:nvSpPr>
          <p:cNvPr id="810" name="Google Shape;810;p85"/>
          <p:cNvSpPr/>
          <p:nvPr/>
        </p:nvSpPr>
        <p:spPr>
          <a:xfrm>
            <a:off x="6051215" y="300100"/>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1" name="Google Shape;811;p85"/>
          <p:cNvSpPr/>
          <p:nvPr/>
        </p:nvSpPr>
        <p:spPr>
          <a:xfrm>
            <a:off x="6051215" y="1860176"/>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2" name="Google Shape;812;p85"/>
          <p:cNvSpPr/>
          <p:nvPr/>
        </p:nvSpPr>
        <p:spPr>
          <a:xfrm>
            <a:off x="6051215" y="3420252"/>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3" name="Google Shape;813;p85"/>
          <p:cNvSpPr/>
          <p:nvPr/>
        </p:nvSpPr>
        <p:spPr>
          <a:xfrm>
            <a:off x="3214455" y="300100"/>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4" name="Google Shape;814;p85"/>
          <p:cNvSpPr/>
          <p:nvPr/>
        </p:nvSpPr>
        <p:spPr>
          <a:xfrm>
            <a:off x="3214455" y="1860176"/>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5" name="Google Shape;815;p85"/>
          <p:cNvSpPr/>
          <p:nvPr/>
        </p:nvSpPr>
        <p:spPr>
          <a:xfrm>
            <a:off x="3214455" y="3420252"/>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6" name="Google Shape;816;p85"/>
          <p:cNvSpPr/>
          <p:nvPr/>
        </p:nvSpPr>
        <p:spPr>
          <a:xfrm>
            <a:off x="342900" y="1860176"/>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7" name="Google Shape;817;p85"/>
          <p:cNvSpPr/>
          <p:nvPr/>
        </p:nvSpPr>
        <p:spPr>
          <a:xfrm>
            <a:off x="342900" y="3420252"/>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8" name="Google Shape;818;p85"/>
          <p:cNvSpPr txBox="1"/>
          <p:nvPr/>
        </p:nvSpPr>
        <p:spPr>
          <a:xfrm>
            <a:off x="342900" y="1860188"/>
            <a:ext cx="16740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£235,107</a:t>
            </a:r>
            <a:endParaRPr sz="1921">
              <a:latin typeface="Inter Tight SemiBold"/>
              <a:ea typeface="Inter Tight SemiBold"/>
              <a:cs typeface="Inter Tight SemiBold"/>
              <a:sym typeface="Inter Tight SemiBold"/>
            </a:endParaRPr>
          </a:p>
        </p:txBody>
      </p:sp>
      <p:sp>
        <p:nvSpPr>
          <p:cNvPr id="819" name="Google Shape;819;p85"/>
          <p:cNvSpPr txBox="1"/>
          <p:nvPr/>
        </p:nvSpPr>
        <p:spPr>
          <a:xfrm>
            <a:off x="342900" y="2602377"/>
            <a:ext cx="2552100" cy="6762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average annual cost from preventable people issues (turnover, mis-hires, skills gaps, weak L&amp;D, planning errors).</a:t>
            </a:r>
            <a:endParaRPr sz="1214">
              <a:latin typeface="Inter Tight Medium"/>
              <a:ea typeface="Inter Tight Medium"/>
              <a:cs typeface="Inter Tight Medium"/>
              <a:sym typeface="Inter Tight Medium"/>
            </a:endParaRPr>
          </a:p>
        </p:txBody>
      </p:sp>
      <p:sp>
        <p:nvSpPr>
          <p:cNvPr id="820" name="Google Shape;820;p85"/>
          <p:cNvSpPr txBox="1"/>
          <p:nvPr/>
        </p:nvSpPr>
        <p:spPr>
          <a:xfrm>
            <a:off x="342900" y="3420249"/>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51%</a:t>
            </a:r>
            <a:endParaRPr sz="1921">
              <a:latin typeface="Inter Tight SemiBold"/>
              <a:ea typeface="Inter Tight SemiBold"/>
              <a:cs typeface="Inter Tight SemiBold"/>
              <a:sym typeface="Inter Tight SemiBold"/>
            </a:endParaRPr>
          </a:p>
        </p:txBody>
      </p:sp>
      <p:sp>
        <p:nvSpPr>
          <p:cNvPr id="821" name="Google Shape;821;p85"/>
          <p:cNvSpPr txBox="1"/>
          <p:nvPr/>
        </p:nvSpPr>
        <p:spPr>
          <a:xfrm>
            <a:off x="342900" y="4323429"/>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of employees plan to change jobs; retention risk is elevated.</a:t>
            </a:r>
            <a:endParaRPr sz="1214">
              <a:latin typeface="Inter Tight Medium"/>
              <a:ea typeface="Inter Tight Medium"/>
              <a:cs typeface="Inter Tight Medium"/>
              <a:sym typeface="Inter Tight Medium"/>
            </a:endParaRPr>
          </a:p>
        </p:txBody>
      </p:sp>
      <p:sp>
        <p:nvSpPr>
          <p:cNvPr id="822" name="Google Shape;822;p85"/>
          <p:cNvSpPr txBox="1"/>
          <p:nvPr/>
        </p:nvSpPr>
        <p:spPr>
          <a:xfrm>
            <a:off x="3197057" y="1860188"/>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2x</a:t>
            </a:r>
            <a:endParaRPr sz="1921">
              <a:latin typeface="Inter Tight SemiBold"/>
              <a:ea typeface="Inter Tight SemiBold"/>
              <a:cs typeface="Inter Tight SemiBold"/>
              <a:sym typeface="Inter Tight SemiBold"/>
            </a:endParaRPr>
          </a:p>
        </p:txBody>
      </p:sp>
      <p:sp>
        <p:nvSpPr>
          <p:cNvPr id="823" name="Google Shape;823;p85"/>
          <p:cNvSpPr txBox="1"/>
          <p:nvPr/>
        </p:nvSpPr>
        <p:spPr>
          <a:xfrm>
            <a:off x="3197057" y="2602377"/>
            <a:ext cx="2552100" cy="6762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Employees who feel trusted to work remotely are &gt;2x as likely to be highly motivated.</a:t>
            </a:r>
            <a:endParaRPr sz="1214">
              <a:latin typeface="Inter Tight Medium"/>
              <a:ea typeface="Inter Tight Medium"/>
              <a:cs typeface="Inter Tight Medium"/>
              <a:sym typeface="Inter Tight Medium"/>
            </a:endParaRPr>
          </a:p>
        </p:txBody>
      </p:sp>
      <p:sp>
        <p:nvSpPr>
          <p:cNvPr id="824" name="Google Shape;824;p85"/>
          <p:cNvSpPr txBox="1"/>
          <p:nvPr/>
        </p:nvSpPr>
        <p:spPr>
          <a:xfrm>
            <a:off x="3197057" y="3420249"/>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36%</a:t>
            </a:r>
            <a:endParaRPr sz="1921">
              <a:latin typeface="Inter Tight SemiBold"/>
              <a:ea typeface="Inter Tight SemiBold"/>
              <a:cs typeface="Inter Tight SemiBold"/>
              <a:sym typeface="Inter Tight SemiBold"/>
            </a:endParaRPr>
          </a:p>
        </p:txBody>
      </p:sp>
      <p:sp>
        <p:nvSpPr>
          <p:cNvPr id="825" name="Google Shape;825;p85"/>
          <p:cNvSpPr txBox="1"/>
          <p:nvPr/>
        </p:nvSpPr>
        <p:spPr>
          <a:xfrm>
            <a:off x="3197057" y="4323429"/>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Only 36% get adequate AI training; 44% want more.</a:t>
            </a:r>
            <a:endParaRPr sz="1214">
              <a:latin typeface="Inter Tight Medium"/>
              <a:ea typeface="Inter Tight Medium"/>
              <a:cs typeface="Inter Tight Medium"/>
              <a:sym typeface="Inter Tight Medium"/>
            </a:endParaRPr>
          </a:p>
        </p:txBody>
      </p:sp>
      <p:sp>
        <p:nvSpPr>
          <p:cNvPr id="826" name="Google Shape;826;p85"/>
          <p:cNvSpPr txBox="1"/>
          <p:nvPr/>
        </p:nvSpPr>
        <p:spPr>
          <a:xfrm>
            <a:off x="6051214" y="1860188"/>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7%</a:t>
            </a:r>
            <a:endParaRPr sz="1921">
              <a:latin typeface="Inter Tight SemiBold"/>
              <a:ea typeface="Inter Tight SemiBold"/>
              <a:cs typeface="Inter Tight SemiBold"/>
              <a:sym typeface="Inter Tight SemiBold"/>
            </a:endParaRPr>
          </a:p>
        </p:txBody>
      </p:sp>
      <p:sp>
        <p:nvSpPr>
          <p:cNvPr id="827" name="Google Shape;827;p85"/>
          <p:cNvSpPr txBox="1"/>
          <p:nvPr/>
        </p:nvSpPr>
        <p:spPr>
          <a:xfrm>
            <a:off x="6051214" y="2763368"/>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Only 7% of HR leaders are “advanced decision-makers”</a:t>
            </a:r>
            <a:endParaRPr sz="1214">
              <a:latin typeface="Inter Tight Medium"/>
              <a:ea typeface="Inter Tight Medium"/>
              <a:cs typeface="Inter Tight Medium"/>
              <a:sym typeface="Inter Tight Medium"/>
            </a:endParaRPr>
          </a:p>
        </p:txBody>
      </p:sp>
      <p:sp>
        <p:nvSpPr>
          <p:cNvPr id="828" name="Google Shape;828;p85"/>
          <p:cNvSpPr txBox="1"/>
          <p:nvPr/>
        </p:nvSpPr>
        <p:spPr>
          <a:xfrm>
            <a:off x="6051214" y="3420249"/>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65%</a:t>
            </a:r>
            <a:endParaRPr sz="1921">
              <a:latin typeface="Inter Tight SemiBold"/>
              <a:ea typeface="Inter Tight SemiBold"/>
              <a:cs typeface="Inter Tight SemiBold"/>
              <a:sym typeface="Inter Tight SemiBold"/>
            </a:endParaRPr>
          </a:p>
        </p:txBody>
      </p:sp>
      <p:sp>
        <p:nvSpPr>
          <p:cNvPr id="829" name="Google Shape;829;p85"/>
          <p:cNvSpPr txBox="1"/>
          <p:nvPr/>
        </p:nvSpPr>
        <p:spPr>
          <a:xfrm>
            <a:off x="6051214" y="4323429"/>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65% are prioritising skills-based hiring; 66% say skills matter more than degrees</a:t>
            </a:r>
            <a:endParaRPr sz="1214">
              <a:latin typeface="Inter Tight Medium"/>
              <a:ea typeface="Inter Tight Medium"/>
              <a:cs typeface="Inter Tight Medium"/>
              <a:sym typeface="Inter Tight Medium"/>
            </a:endParaRPr>
          </a:p>
        </p:txBody>
      </p:sp>
      <p:sp>
        <p:nvSpPr>
          <p:cNvPr id="830" name="Google Shape;830;p85"/>
          <p:cNvSpPr txBox="1"/>
          <p:nvPr/>
        </p:nvSpPr>
        <p:spPr>
          <a:xfrm>
            <a:off x="3197057" y="300126"/>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39%</a:t>
            </a:r>
            <a:endParaRPr sz="1921">
              <a:latin typeface="Inter Tight SemiBold"/>
              <a:ea typeface="Inter Tight SemiBold"/>
              <a:cs typeface="Inter Tight SemiBold"/>
              <a:sym typeface="Inter Tight SemiBold"/>
            </a:endParaRPr>
          </a:p>
        </p:txBody>
      </p:sp>
      <p:sp>
        <p:nvSpPr>
          <p:cNvPr id="831" name="Google Shape;831;p85"/>
          <p:cNvSpPr txBox="1"/>
          <p:nvPr/>
        </p:nvSpPr>
        <p:spPr>
          <a:xfrm>
            <a:off x="3197057" y="1203306"/>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of HR leaders report engagement deterioration.</a:t>
            </a:r>
            <a:endParaRPr sz="1214">
              <a:latin typeface="Inter Tight Medium"/>
              <a:ea typeface="Inter Tight Medium"/>
              <a:cs typeface="Inter Tight Medium"/>
              <a:sym typeface="Inter Tight Medium"/>
            </a:endParaRPr>
          </a:p>
        </p:txBody>
      </p:sp>
      <p:sp>
        <p:nvSpPr>
          <p:cNvPr id="832" name="Google Shape;832;p85"/>
          <p:cNvSpPr txBox="1"/>
          <p:nvPr/>
        </p:nvSpPr>
        <p:spPr>
          <a:xfrm>
            <a:off x="6051214" y="300126"/>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35%</a:t>
            </a:r>
            <a:endParaRPr sz="1921">
              <a:latin typeface="Inter Tight SemiBold"/>
              <a:ea typeface="Inter Tight SemiBold"/>
              <a:cs typeface="Inter Tight SemiBold"/>
              <a:sym typeface="Inter Tight SemiBold"/>
            </a:endParaRPr>
          </a:p>
        </p:txBody>
      </p:sp>
      <p:sp>
        <p:nvSpPr>
          <p:cNvPr id="833" name="Google Shape;833;p85"/>
          <p:cNvSpPr txBox="1"/>
          <p:nvPr/>
        </p:nvSpPr>
        <p:spPr>
          <a:xfrm>
            <a:off x="6051214" y="1203306"/>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Employees who want more support with AI are 35% more likely to be job hunting.</a:t>
            </a:r>
            <a:endParaRPr sz="1214">
              <a:latin typeface="Inter Tight Medium"/>
              <a:ea typeface="Inter Tight Medium"/>
              <a:cs typeface="Inter Tight Medium"/>
              <a:sym typeface="Inter Tight Medium"/>
            </a:endParaRPr>
          </a:p>
        </p:txBody>
      </p:sp>
      <p:sp>
        <p:nvSpPr>
          <p:cNvPr id="834" name="Google Shape;834;p85"/>
          <p:cNvSpPr txBox="1"/>
          <p:nvPr/>
        </p:nvSpPr>
        <p:spPr>
          <a:xfrm>
            <a:off x="238000" y="217250"/>
            <a:ext cx="2166900" cy="795900"/>
          </a:xfrm>
          <a:prstGeom prst="rect">
            <a:avLst/>
          </a:prstGeom>
          <a:noFill/>
          <a:ln>
            <a:noFill/>
          </a:ln>
        </p:spPr>
        <p:txBody>
          <a:bodyPr anchorCtr="0" anchor="t" bIns="47275" lIns="94550" spcFirstLastPara="1" rIns="94550" wrap="square" tIns="47275">
            <a:spAutoFit/>
          </a:bodyPr>
          <a:lstStyle/>
          <a:p>
            <a:pPr indent="0" lvl="0" marL="0" marR="0" rtl="0" algn="l">
              <a:spcBef>
                <a:spcPts val="0"/>
              </a:spcBef>
              <a:spcAft>
                <a:spcPts val="0"/>
              </a:spcAft>
              <a:buNone/>
            </a:pPr>
            <a:r>
              <a:rPr lang="en-US" sz="2275">
                <a:solidFill>
                  <a:srgbClr val="FFFFFF"/>
                </a:solidFill>
                <a:latin typeface="Inter Tight SemiBold"/>
                <a:ea typeface="Inter Tight SemiBold"/>
                <a:cs typeface="Inter Tight SemiBold"/>
                <a:sym typeface="Inter Tight SemiBold"/>
              </a:rPr>
              <a:t>Key findings </a:t>
            </a:r>
            <a:br>
              <a:rPr lang="en-US" sz="2275">
                <a:solidFill>
                  <a:srgbClr val="FFFFFF"/>
                </a:solidFill>
                <a:latin typeface="Inter Tight SemiBold"/>
                <a:ea typeface="Inter Tight SemiBold"/>
                <a:cs typeface="Inter Tight SemiBold"/>
                <a:sym typeface="Inter Tight SemiBold"/>
              </a:rPr>
            </a:br>
            <a:r>
              <a:rPr lang="en-US" sz="2275">
                <a:solidFill>
                  <a:srgbClr val="FFFFFF"/>
                </a:solidFill>
                <a:latin typeface="Inter Tight SemiBold"/>
                <a:ea typeface="Inter Tight SemiBold"/>
                <a:cs typeface="Inter Tight SemiBold"/>
                <a:sym typeface="Inter Tight SemiBold"/>
              </a:rPr>
              <a:t>at a glance</a:t>
            </a:r>
            <a:endParaRPr sz="2275">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FFFFF"/>
        </a:solidFill>
      </p:bgPr>
    </p:bg>
    <p:spTree>
      <p:nvGrpSpPr>
        <p:cNvPr id="839" name="Shape 839"/>
        <p:cNvGrpSpPr/>
        <p:nvPr/>
      </p:nvGrpSpPr>
      <p:grpSpPr>
        <a:xfrm>
          <a:off x="0" y="0"/>
          <a:ext cx="0" cy="0"/>
          <a:chOff x="0" y="0"/>
          <a:chExt cx="0" cy="0"/>
        </a:xfrm>
      </p:grpSpPr>
      <p:sp>
        <p:nvSpPr>
          <p:cNvPr id="840" name="Google Shape;840;p86"/>
          <p:cNvSpPr txBox="1"/>
          <p:nvPr/>
        </p:nvSpPr>
        <p:spPr>
          <a:xfrm>
            <a:off x="757260" y="3400805"/>
            <a:ext cx="8229600" cy="1323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highlight>
                  <a:srgbClr val="00FFFF"/>
                </a:highlight>
                <a:latin typeface="Inter Tight"/>
                <a:ea typeface="Inter Tight"/>
                <a:cs typeface="Inter Tight"/>
                <a:sym typeface="Inter Tight"/>
              </a:rPr>
              <a:t>I</a:t>
            </a:r>
            <a:r>
              <a:rPr lang="en-US" sz="2000">
                <a:solidFill>
                  <a:schemeClr val="dk1"/>
                </a:solidFill>
                <a:highlight>
                  <a:srgbClr val="00FFFF"/>
                </a:highlight>
                <a:latin typeface="Inter Tight"/>
                <a:ea typeface="Inter Tight"/>
                <a:cs typeface="Inter Tight"/>
                <a:sym typeface="Inter Tight"/>
              </a:rPr>
              <a:t>NFOGRAPHIC</a:t>
            </a:r>
            <a:endParaRPr sz="2000">
              <a:solidFill>
                <a:schemeClr val="dk1"/>
              </a:solidFill>
              <a:highlight>
                <a:srgbClr val="00FFFF"/>
              </a:highlight>
              <a:latin typeface="Inter Tight"/>
              <a:ea typeface="Inter Tight"/>
              <a:cs typeface="Inter Tight"/>
              <a:sym typeface="Inter Tight"/>
            </a:endParaRPr>
          </a:p>
          <a:p>
            <a:pPr indent="0" lvl="0" marL="0" marR="0" rtl="0" algn="l">
              <a:spcBef>
                <a:spcPts val="0"/>
              </a:spcBef>
              <a:spcAft>
                <a:spcPts val="0"/>
              </a:spcAft>
              <a:buNone/>
            </a:pPr>
            <a:r>
              <a:rPr b="1" lang="en-US" sz="2000">
                <a:solidFill>
                  <a:schemeClr val="dk1"/>
                </a:solidFill>
                <a:highlight>
                  <a:srgbClr val="00FFFF"/>
                </a:highlight>
                <a:latin typeface="Inter Tight"/>
                <a:ea typeface="Inter Tight"/>
                <a:cs typeface="Inter Tight"/>
                <a:sym typeface="Inter Tight"/>
              </a:rPr>
              <a:t>Year-on-year expectations</a:t>
            </a:r>
            <a:endParaRPr b="1" sz="2000">
              <a:solidFill>
                <a:schemeClr val="dk1"/>
              </a:solidFill>
              <a:highlight>
                <a:srgbClr val="00FFFF"/>
              </a:highlight>
              <a:latin typeface="Inter Tight"/>
              <a:ea typeface="Inter Tight"/>
              <a:cs typeface="Inter Tight"/>
              <a:sym typeface="Inter Tight"/>
            </a:endParaRPr>
          </a:p>
          <a:p>
            <a:pPr indent="0" lvl="0" marL="0" rtl="0" algn="l">
              <a:spcBef>
                <a:spcPts val="0"/>
              </a:spcBef>
              <a:spcAft>
                <a:spcPts val="0"/>
              </a:spcAft>
              <a:buNone/>
            </a:pPr>
            <a:r>
              <a:rPr lang="en-US" sz="2000">
                <a:solidFill>
                  <a:schemeClr val="dk1"/>
                </a:solidFill>
                <a:highlight>
                  <a:srgbClr val="00FFFF"/>
                </a:highlight>
                <a:latin typeface="Inter Tight"/>
                <a:ea typeface="Inter Tight"/>
                <a:cs typeface="Inter Tight"/>
                <a:sym typeface="Inter Tight"/>
              </a:rPr>
              <a:t>Bars/tiles for 2024 vs 2025: profitability, recruitment, budgets, compensation.</a:t>
            </a:r>
            <a:endParaRPr b="1" sz="2000">
              <a:solidFill>
                <a:schemeClr val="dk1"/>
              </a:solidFill>
              <a:highlight>
                <a:srgbClr val="00FFFF"/>
              </a:highlight>
              <a:latin typeface="Inter Tight"/>
              <a:ea typeface="Inter Tight"/>
              <a:cs typeface="Inter Tight"/>
              <a:sym typeface="Inter Tight"/>
            </a:endParaRPr>
          </a:p>
        </p:txBody>
      </p:sp>
      <p:sp>
        <p:nvSpPr>
          <p:cNvPr id="841" name="Google Shape;841;p86"/>
          <p:cNvSpPr txBox="1"/>
          <p:nvPr/>
        </p:nvSpPr>
        <p:spPr>
          <a:xfrm>
            <a:off x="731520" y="342900"/>
            <a:ext cx="8229600" cy="1569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Calibri"/>
                <a:ea typeface="Calibri"/>
                <a:cs typeface="Calibri"/>
                <a:sym typeface="Calibri"/>
              </a:rPr>
              <a:t>Business context</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200">
                <a:solidFill>
                  <a:schemeClr val="dk1"/>
                </a:solidFill>
                <a:latin typeface="Calibri"/>
                <a:ea typeface="Calibri"/>
                <a:cs typeface="Calibri"/>
                <a:sym typeface="Calibri"/>
              </a:rPr>
              <a:t>Cautious optimism</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3200">
              <a:solidFill>
                <a:schemeClr val="dk1"/>
              </a:solidFill>
              <a:latin typeface="Calibri"/>
              <a:ea typeface="Calibri"/>
              <a:cs typeface="Calibri"/>
              <a:sym typeface="Calibri"/>
            </a:endParaRPr>
          </a:p>
        </p:txBody>
      </p:sp>
      <p:sp>
        <p:nvSpPr>
          <p:cNvPr id="842" name="Google Shape;842;p86"/>
          <p:cNvSpPr txBox="1"/>
          <p:nvPr/>
        </p:nvSpPr>
        <p:spPr>
          <a:xfrm>
            <a:off x="822960" y="1555955"/>
            <a:ext cx="8229600" cy="1323600"/>
          </a:xfrm>
          <a:prstGeom prst="rect">
            <a:avLst/>
          </a:prstGeom>
          <a:noFill/>
          <a:ln>
            <a:noFill/>
          </a:ln>
        </p:spPr>
        <p:txBody>
          <a:bodyPr anchorCtr="0" anchor="t" bIns="45700" lIns="91425" spcFirstLastPara="1" rIns="91425" wrap="square" tIns="45700">
            <a:spAutoFit/>
          </a:bodyPr>
          <a:lstStyle/>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69% report high business success in 2025.</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Redundancy expectations down 21 points (60% → 39%).</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Fewer expect declines in profitability, recruitment, HR budgets, and compensation.</a:t>
            </a:r>
            <a:endParaRPr sz="2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46" name="Shape 846"/>
        <p:cNvGrpSpPr/>
        <p:nvPr/>
      </p:nvGrpSpPr>
      <p:grpSpPr>
        <a:xfrm>
          <a:off x="0" y="0"/>
          <a:ext cx="0" cy="0"/>
          <a:chOff x="0" y="0"/>
          <a:chExt cx="0" cy="0"/>
        </a:xfrm>
      </p:grpSpPr>
      <p:pic>
        <p:nvPicPr>
          <p:cNvPr id="847" name="Google Shape;847;p87" title="compensation.png"/>
          <p:cNvPicPr preferRelativeResize="0"/>
          <p:nvPr/>
        </p:nvPicPr>
        <p:blipFill>
          <a:blip r:embed="rId3">
            <a:alphaModFix/>
          </a:blip>
          <a:stretch>
            <a:fillRect/>
          </a:stretch>
        </p:blipFill>
        <p:spPr>
          <a:xfrm>
            <a:off x="6942918" y="1897109"/>
            <a:ext cx="1823960" cy="2651098"/>
          </a:xfrm>
          <a:prstGeom prst="rect">
            <a:avLst/>
          </a:prstGeom>
          <a:noFill/>
          <a:ln>
            <a:noFill/>
          </a:ln>
        </p:spPr>
      </p:pic>
      <p:pic>
        <p:nvPicPr>
          <p:cNvPr id="848" name="Google Shape;848;p87" title="budgets.png"/>
          <p:cNvPicPr preferRelativeResize="0"/>
          <p:nvPr/>
        </p:nvPicPr>
        <p:blipFill>
          <a:blip r:embed="rId4">
            <a:alphaModFix/>
          </a:blip>
          <a:stretch>
            <a:fillRect/>
          </a:stretch>
        </p:blipFill>
        <p:spPr>
          <a:xfrm>
            <a:off x="4745298" y="1897139"/>
            <a:ext cx="1823960" cy="2651070"/>
          </a:xfrm>
          <a:prstGeom prst="rect">
            <a:avLst/>
          </a:prstGeom>
          <a:noFill/>
          <a:ln>
            <a:noFill/>
          </a:ln>
        </p:spPr>
      </p:pic>
      <p:pic>
        <p:nvPicPr>
          <p:cNvPr id="849" name="Google Shape;849;p87" title="recruitment.png"/>
          <p:cNvPicPr preferRelativeResize="0"/>
          <p:nvPr/>
        </p:nvPicPr>
        <p:blipFill>
          <a:blip r:embed="rId5">
            <a:alphaModFix/>
          </a:blip>
          <a:stretch>
            <a:fillRect/>
          </a:stretch>
        </p:blipFill>
        <p:spPr>
          <a:xfrm>
            <a:off x="2547678" y="1897141"/>
            <a:ext cx="1823960" cy="2651070"/>
          </a:xfrm>
          <a:prstGeom prst="rect">
            <a:avLst/>
          </a:prstGeom>
          <a:noFill/>
          <a:ln>
            <a:noFill/>
          </a:ln>
        </p:spPr>
      </p:pic>
      <p:sp>
        <p:nvSpPr>
          <p:cNvPr id="850" name="Google Shape;850;p87"/>
          <p:cNvSpPr txBox="1"/>
          <p:nvPr/>
        </p:nvSpPr>
        <p:spPr>
          <a:xfrm>
            <a:off x="238000" y="217250"/>
            <a:ext cx="27387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Business context</a:t>
            </a:r>
            <a:endParaRPr sz="2275">
              <a:solidFill>
                <a:srgbClr val="FFFFFF"/>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Cautious optimism</a:t>
            </a:r>
            <a:endParaRPr sz="2275">
              <a:solidFill>
                <a:srgbClr val="FFFFFF"/>
              </a:solidFill>
              <a:latin typeface="Inter Tight SemiBold"/>
              <a:ea typeface="Inter Tight SemiBold"/>
              <a:cs typeface="Inter Tight SemiBold"/>
              <a:sym typeface="Inter Tight SemiBold"/>
            </a:endParaRPr>
          </a:p>
        </p:txBody>
      </p:sp>
      <p:pic>
        <p:nvPicPr>
          <p:cNvPr id="851" name="Google Shape;851;p87" title="profit.png"/>
          <p:cNvPicPr preferRelativeResize="0"/>
          <p:nvPr/>
        </p:nvPicPr>
        <p:blipFill>
          <a:blip r:embed="rId6">
            <a:alphaModFix/>
          </a:blip>
          <a:stretch>
            <a:fillRect/>
          </a:stretch>
        </p:blipFill>
        <p:spPr>
          <a:xfrm>
            <a:off x="350050" y="1897099"/>
            <a:ext cx="1823969" cy="2651108"/>
          </a:xfrm>
          <a:prstGeom prst="rect">
            <a:avLst/>
          </a:prstGeom>
          <a:noFill/>
          <a:ln>
            <a:noFill/>
          </a:ln>
        </p:spPr>
      </p:pic>
      <p:sp>
        <p:nvSpPr>
          <p:cNvPr id="852" name="Google Shape;852;p87"/>
          <p:cNvSpPr txBox="1"/>
          <p:nvPr/>
        </p:nvSpPr>
        <p:spPr>
          <a:xfrm>
            <a:off x="342907" y="4678377"/>
            <a:ext cx="17769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Business </a:t>
            </a:r>
            <a:r>
              <a:rPr lang="en-US" sz="1100">
                <a:solidFill>
                  <a:srgbClr val="FFFFFF"/>
                </a:solidFill>
                <a:latin typeface="Inter Tight SemiBold"/>
                <a:ea typeface="Inter Tight SemiBold"/>
                <a:cs typeface="Inter Tight SemiBold"/>
                <a:sym typeface="Inter Tight SemiBold"/>
              </a:rPr>
              <a:t>profitability</a:t>
            </a:r>
            <a:endParaRPr sz="1100">
              <a:solidFill>
                <a:srgbClr val="FFFFFF"/>
              </a:solidFill>
              <a:latin typeface="Inter Tight SemiBold"/>
              <a:ea typeface="Inter Tight SemiBold"/>
              <a:cs typeface="Inter Tight SemiBold"/>
              <a:sym typeface="Inter Tight SemiBold"/>
            </a:endParaRPr>
          </a:p>
        </p:txBody>
      </p:sp>
      <p:sp>
        <p:nvSpPr>
          <p:cNvPr id="853" name="Google Shape;853;p87"/>
          <p:cNvSpPr txBox="1"/>
          <p:nvPr/>
        </p:nvSpPr>
        <p:spPr>
          <a:xfrm>
            <a:off x="2544503" y="4678377"/>
            <a:ext cx="17769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Overall recruitment </a:t>
            </a:r>
            <a:endParaRPr sz="1100">
              <a:solidFill>
                <a:srgbClr val="FFFFFF"/>
              </a:solidFill>
              <a:latin typeface="Inter Tight SemiBold"/>
              <a:ea typeface="Inter Tight SemiBold"/>
              <a:cs typeface="Inter Tight SemiBold"/>
              <a:sym typeface="Inter Tight SemiBold"/>
            </a:endParaRPr>
          </a:p>
        </p:txBody>
      </p:sp>
      <p:sp>
        <p:nvSpPr>
          <p:cNvPr id="854" name="Google Shape;854;p87"/>
          <p:cNvSpPr txBox="1"/>
          <p:nvPr/>
        </p:nvSpPr>
        <p:spPr>
          <a:xfrm>
            <a:off x="4745310" y="4678377"/>
            <a:ext cx="17769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HR budgets</a:t>
            </a:r>
            <a:r>
              <a:rPr lang="en-US" sz="1100">
                <a:solidFill>
                  <a:srgbClr val="A3A39F"/>
                </a:solidFill>
                <a:latin typeface="Inter Tight Medium"/>
                <a:ea typeface="Inter Tight Medium"/>
                <a:cs typeface="Inter Tight Medium"/>
                <a:sym typeface="Inter Tight Medium"/>
              </a:rPr>
              <a:t> </a:t>
            </a:r>
            <a:endParaRPr sz="1100">
              <a:solidFill>
                <a:srgbClr val="A3A39F"/>
              </a:solidFill>
              <a:latin typeface="Inter Tight Medium"/>
              <a:ea typeface="Inter Tight Medium"/>
              <a:cs typeface="Inter Tight Medium"/>
              <a:sym typeface="Inter Tight Medium"/>
            </a:endParaRPr>
          </a:p>
        </p:txBody>
      </p:sp>
      <p:sp>
        <p:nvSpPr>
          <p:cNvPr id="855" name="Google Shape;855;p87"/>
          <p:cNvSpPr txBox="1"/>
          <p:nvPr/>
        </p:nvSpPr>
        <p:spPr>
          <a:xfrm>
            <a:off x="6942919" y="4678377"/>
            <a:ext cx="1854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Average pay / </a:t>
            </a:r>
            <a:r>
              <a:rPr lang="en-US" sz="1100">
                <a:solidFill>
                  <a:srgbClr val="FFFFFF"/>
                </a:solidFill>
                <a:latin typeface="Inter Tight SemiBold"/>
                <a:ea typeface="Inter Tight SemiBold"/>
                <a:cs typeface="Inter Tight SemiBold"/>
                <a:sym typeface="Inter Tight SemiBold"/>
              </a:rPr>
              <a:t>compensation</a:t>
            </a:r>
            <a:endParaRPr sz="1100">
              <a:solidFill>
                <a:srgbClr val="FFFFFF"/>
              </a:solidFill>
              <a:latin typeface="Inter Tight SemiBold"/>
              <a:ea typeface="Inter Tight SemiBold"/>
              <a:cs typeface="Inter Tight SemiBold"/>
              <a:sym typeface="Inter Tight SemiBold"/>
            </a:endParaRPr>
          </a:p>
        </p:txBody>
      </p:sp>
      <p:sp>
        <p:nvSpPr>
          <p:cNvPr id="856" name="Google Shape;856;p87"/>
          <p:cNvSpPr txBox="1"/>
          <p:nvPr/>
        </p:nvSpPr>
        <p:spPr>
          <a:xfrm>
            <a:off x="4759446" y="217247"/>
            <a:ext cx="3969300" cy="914400"/>
          </a:xfrm>
          <a:prstGeom prst="rect">
            <a:avLst/>
          </a:prstGeom>
          <a:noFill/>
          <a:ln>
            <a:noFill/>
          </a:ln>
        </p:spPr>
        <p:txBody>
          <a:bodyPr anchorCtr="0" anchor="b" bIns="94550" lIns="94550" spcFirstLastPara="1" rIns="94550" wrap="square" tIns="94550">
            <a:noAutofit/>
          </a:bodyPr>
          <a:lstStyle/>
          <a:p>
            <a:pPr indent="-209620" lvl="0" marL="182880" rtl="0" algn="l">
              <a:spcBef>
                <a:spcPts val="0"/>
              </a:spcBef>
              <a:spcAft>
                <a:spcPts val="0"/>
              </a:spcAft>
              <a:buClr>
                <a:srgbClr val="FFFFFF"/>
              </a:buClr>
              <a:buSzPts val="1141"/>
              <a:buFont typeface="Inter Tight Medium"/>
              <a:buChar char="●"/>
            </a:pPr>
            <a:r>
              <a:rPr lang="en-US" sz="1141">
                <a:solidFill>
                  <a:srgbClr val="FFFFFF"/>
                </a:solidFill>
                <a:latin typeface="Inter Tight Medium"/>
                <a:ea typeface="Inter Tight Medium"/>
                <a:cs typeface="Inter Tight Medium"/>
                <a:sym typeface="Inter Tight Medium"/>
              </a:rPr>
              <a:t>69% report high business success in 2025.</a:t>
            </a:r>
            <a:endParaRPr sz="1141">
              <a:solidFill>
                <a:srgbClr val="FFFFFF"/>
              </a:solidFill>
              <a:latin typeface="Inter Tight Medium"/>
              <a:ea typeface="Inter Tight Medium"/>
              <a:cs typeface="Inter Tight Medium"/>
              <a:sym typeface="Inter Tight Medium"/>
            </a:endParaRPr>
          </a:p>
          <a:p>
            <a:pPr indent="-209620" lvl="0" marL="182880" rtl="0" algn="l">
              <a:spcBef>
                <a:spcPts val="0"/>
              </a:spcBef>
              <a:spcAft>
                <a:spcPts val="0"/>
              </a:spcAft>
              <a:buClr>
                <a:srgbClr val="FFFFFF"/>
              </a:buClr>
              <a:buSzPts val="1141"/>
              <a:buFont typeface="Inter Tight Medium"/>
              <a:buChar char="●"/>
            </a:pPr>
            <a:r>
              <a:rPr lang="en-US" sz="1141">
                <a:solidFill>
                  <a:srgbClr val="FFFFFF"/>
                </a:solidFill>
                <a:latin typeface="Inter Tight Medium"/>
                <a:ea typeface="Inter Tight Medium"/>
                <a:cs typeface="Inter Tight Medium"/>
                <a:sym typeface="Inter Tight Medium"/>
              </a:rPr>
              <a:t>Redundancy expectations down 21 points (60% → 39%).</a:t>
            </a:r>
            <a:endParaRPr sz="1141">
              <a:solidFill>
                <a:srgbClr val="FFFFFF"/>
              </a:solidFill>
              <a:latin typeface="Inter Tight Medium"/>
              <a:ea typeface="Inter Tight Medium"/>
              <a:cs typeface="Inter Tight Medium"/>
              <a:sym typeface="Inter Tight Medium"/>
            </a:endParaRPr>
          </a:p>
          <a:p>
            <a:pPr indent="-209620" lvl="0" marL="182880" rtl="0" algn="l">
              <a:spcBef>
                <a:spcPts val="0"/>
              </a:spcBef>
              <a:spcAft>
                <a:spcPts val="0"/>
              </a:spcAft>
              <a:buClr>
                <a:srgbClr val="FFFFFF"/>
              </a:buClr>
              <a:buSzPts val="1141"/>
              <a:buFont typeface="Inter Tight Medium"/>
              <a:buChar char="●"/>
            </a:pPr>
            <a:r>
              <a:rPr lang="en-US" sz="1141">
                <a:solidFill>
                  <a:srgbClr val="FFFFFF"/>
                </a:solidFill>
                <a:latin typeface="Inter Tight Medium"/>
                <a:ea typeface="Inter Tight Medium"/>
                <a:cs typeface="Inter Tight Medium"/>
                <a:sym typeface="Inter Tight Medium"/>
              </a:rPr>
              <a:t>Fewer expect declines in profitability, recruitment, HR budgets, and compensation.</a:t>
            </a:r>
            <a:endParaRPr sz="1141">
              <a:solidFill>
                <a:srgbClr val="FFFFFF"/>
              </a:solidFill>
              <a:latin typeface="Inter Tight Medium"/>
              <a:ea typeface="Inter Tight Medium"/>
              <a:cs typeface="Inter Tight Medium"/>
              <a:sym typeface="Inter Tight Medium"/>
            </a:endParaRPr>
          </a:p>
        </p:txBody>
      </p:sp>
      <p:sp>
        <p:nvSpPr>
          <p:cNvPr id="857" name="Google Shape;857;p87"/>
          <p:cNvSpPr txBox="1"/>
          <p:nvPr/>
        </p:nvSpPr>
        <p:spPr>
          <a:xfrm>
            <a:off x="350056" y="53728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SemiBold"/>
                <a:ea typeface="Inter Tight SemiBold"/>
                <a:cs typeface="Inter Tight SemiBold"/>
                <a:sym typeface="Inter Tight SemiBold"/>
              </a:rPr>
              <a:t>- Business </a:t>
            </a:r>
            <a:r>
              <a:rPr lang="en-US" sz="900">
                <a:solidFill>
                  <a:schemeClr val="accent6"/>
                </a:solidFill>
                <a:latin typeface="Inter Tight SemiBold"/>
                <a:ea typeface="Inter Tight SemiBold"/>
                <a:cs typeface="Inter Tight SemiBold"/>
                <a:sym typeface="Inter Tight SemiBold"/>
              </a:rPr>
              <a:t>profitability</a:t>
            </a:r>
            <a:endParaRPr sz="900">
              <a:solidFill>
                <a:schemeClr val="accent6"/>
              </a:solidFill>
              <a:latin typeface="Inter Tight SemiBold"/>
              <a:ea typeface="Inter Tight SemiBold"/>
              <a:cs typeface="Inter Tight SemiBold"/>
              <a:sym typeface="Inter Tight SemiBold"/>
            </a:endParaRPr>
          </a:p>
        </p:txBody>
      </p:sp>
      <p:sp>
        <p:nvSpPr>
          <p:cNvPr id="858" name="Google Shape;858;p87"/>
          <p:cNvSpPr txBox="1"/>
          <p:nvPr/>
        </p:nvSpPr>
        <p:spPr>
          <a:xfrm>
            <a:off x="350056" y="555216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Overall recruitment </a:t>
            </a:r>
            <a:endParaRPr sz="900">
              <a:solidFill>
                <a:schemeClr val="accent6"/>
              </a:solidFill>
              <a:latin typeface="Inter Tight Medium"/>
              <a:ea typeface="Inter Tight Medium"/>
              <a:cs typeface="Inter Tight Medium"/>
              <a:sym typeface="Inter Tight Medium"/>
            </a:endParaRPr>
          </a:p>
        </p:txBody>
      </p:sp>
      <p:sp>
        <p:nvSpPr>
          <p:cNvPr id="859" name="Google Shape;859;p87"/>
          <p:cNvSpPr txBox="1"/>
          <p:nvPr/>
        </p:nvSpPr>
        <p:spPr>
          <a:xfrm>
            <a:off x="350056" y="57315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HR budgets </a:t>
            </a:r>
            <a:endParaRPr sz="900">
              <a:solidFill>
                <a:schemeClr val="accent6"/>
              </a:solidFill>
              <a:latin typeface="Inter Tight Medium"/>
              <a:ea typeface="Inter Tight Medium"/>
              <a:cs typeface="Inter Tight Medium"/>
              <a:sym typeface="Inter Tight Medium"/>
            </a:endParaRPr>
          </a:p>
        </p:txBody>
      </p:sp>
      <p:sp>
        <p:nvSpPr>
          <p:cNvPr id="860" name="Google Shape;860;p87"/>
          <p:cNvSpPr txBox="1"/>
          <p:nvPr/>
        </p:nvSpPr>
        <p:spPr>
          <a:xfrm>
            <a:off x="350060" y="5910866"/>
            <a:ext cx="16401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Average pay / compensation</a:t>
            </a:r>
            <a:endParaRPr sz="900">
              <a:solidFill>
                <a:schemeClr val="accent6"/>
              </a:solidFill>
              <a:latin typeface="Inter Tight Medium"/>
              <a:ea typeface="Inter Tight Medium"/>
              <a:cs typeface="Inter Tight Medium"/>
              <a:sym typeface="Inter Tight Medium"/>
            </a:endParaRPr>
          </a:p>
        </p:txBody>
      </p:sp>
      <p:sp>
        <p:nvSpPr>
          <p:cNvPr id="861" name="Google Shape;861;p87"/>
          <p:cNvSpPr txBox="1"/>
          <p:nvPr/>
        </p:nvSpPr>
        <p:spPr>
          <a:xfrm>
            <a:off x="2612906" y="53728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Business profitability</a:t>
            </a:r>
            <a:endParaRPr sz="900">
              <a:solidFill>
                <a:schemeClr val="accent6"/>
              </a:solidFill>
              <a:latin typeface="Inter Tight Medium"/>
              <a:ea typeface="Inter Tight Medium"/>
              <a:cs typeface="Inter Tight Medium"/>
              <a:sym typeface="Inter Tight Medium"/>
            </a:endParaRPr>
          </a:p>
        </p:txBody>
      </p:sp>
      <p:sp>
        <p:nvSpPr>
          <p:cNvPr id="862" name="Google Shape;862;p87"/>
          <p:cNvSpPr txBox="1"/>
          <p:nvPr/>
        </p:nvSpPr>
        <p:spPr>
          <a:xfrm>
            <a:off x="2612906" y="555216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SemiBold"/>
                <a:ea typeface="Inter Tight SemiBold"/>
                <a:cs typeface="Inter Tight SemiBold"/>
                <a:sym typeface="Inter Tight SemiBold"/>
              </a:rPr>
              <a:t>- Overall recruitment </a:t>
            </a:r>
            <a:endParaRPr sz="900">
              <a:solidFill>
                <a:schemeClr val="accent6"/>
              </a:solidFill>
              <a:latin typeface="Inter Tight SemiBold"/>
              <a:ea typeface="Inter Tight SemiBold"/>
              <a:cs typeface="Inter Tight SemiBold"/>
              <a:sym typeface="Inter Tight SemiBold"/>
            </a:endParaRPr>
          </a:p>
        </p:txBody>
      </p:sp>
      <p:sp>
        <p:nvSpPr>
          <p:cNvPr id="863" name="Google Shape;863;p87"/>
          <p:cNvSpPr txBox="1"/>
          <p:nvPr/>
        </p:nvSpPr>
        <p:spPr>
          <a:xfrm>
            <a:off x="2612906" y="57315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HR budgets </a:t>
            </a:r>
            <a:endParaRPr sz="900">
              <a:solidFill>
                <a:schemeClr val="accent6"/>
              </a:solidFill>
              <a:latin typeface="Inter Tight Medium"/>
              <a:ea typeface="Inter Tight Medium"/>
              <a:cs typeface="Inter Tight Medium"/>
              <a:sym typeface="Inter Tight Medium"/>
            </a:endParaRPr>
          </a:p>
        </p:txBody>
      </p:sp>
      <p:sp>
        <p:nvSpPr>
          <p:cNvPr id="864" name="Google Shape;864;p87"/>
          <p:cNvSpPr txBox="1"/>
          <p:nvPr/>
        </p:nvSpPr>
        <p:spPr>
          <a:xfrm>
            <a:off x="2612910" y="5910866"/>
            <a:ext cx="16401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Average pay / compensation</a:t>
            </a:r>
            <a:endParaRPr sz="900">
              <a:solidFill>
                <a:schemeClr val="accent6"/>
              </a:solidFill>
              <a:latin typeface="Inter Tight Medium"/>
              <a:ea typeface="Inter Tight Medium"/>
              <a:cs typeface="Inter Tight Medium"/>
              <a:sym typeface="Inter Tight Medium"/>
            </a:endParaRPr>
          </a:p>
        </p:txBody>
      </p:sp>
      <p:sp>
        <p:nvSpPr>
          <p:cNvPr id="865" name="Google Shape;865;p87"/>
          <p:cNvSpPr txBox="1"/>
          <p:nvPr/>
        </p:nvSpPr>
        <p:spPr>
          <a:xfrm>
            <a:off x="4829056" y="555216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Overall recruitment </a:t>
            </a:r>
            <a:endParaRPr sz="900">
              <a:solidFill>
                <a:schemeClr val="accent6"/>
              </a:solidFill>
              <a:latin typeface="Inter Tight Medium"/>
              <a:ea typeface="Inter Tight Medium"/>
              <a:cs typeface="Inter Tight Medium"/>
              <a:sym typeface="Inter Tight Medium"/>
            </a:endParaRPr>
          </a:p>
        </p:txBody>
      </p:sp>
      <p:sp>
        <p:nvSpPr>
          <p:cNvPr id="866" name="Google Shape;866;p87"/>
          <p:cNvSpPr txBox="1"/>
          <p:nvPr/>
        </p:nvSpPr>
        <p:spPr>
          <a:xfrm>
            <a:off x="4829056" y="57315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SemiBold"/>
                <a:ea typeface="Inter Tight SemiBold"/>
                <a:cs typeface="Inter Tight SemiBold"/>
                <a:sym typeface="Inter Tight SemiBold"/>
              </a:rPr>
              <a:t>- HR budgets</a:t>
            </a:r>
            <a:r>
              <a:rPr lang="en-US" sz="900">
                <a:solidFill>
                  <a:schemeClr val="accent6"/>
                </a:solidFill>
                <a:latin typeface="Inter Tight Medium"/>
                <a:ea typeface="Inter Tight Medium"/>
                <a:cs typeface="Inter Tight Medium"/>
                <a:sym typeface="Inter Tight Medium"/>
              </a:rPr>
              <a:t> </a:t>
            </a:r>
            <a:endParaRPr sz="900">
              <a:solidFill>
                <a:schemeClr val="accent6"/>
              </a:solidFill>
              <a:latin typeface="Inter Tight Medium"/>
              <a:ea typeface="Inter Tight Medium"/>
              <a:cs typeface="Inter Tight Medium"/>
              <a:sym typeface="Inter Tight Medium"/>
            </a:endParaRPr>
          </a:p>
        </p:txBody>
      </p:sp>
      <p:sp>
        <p:nvSpPr>
          <p:cNvPr id="867" name="Google Shape;867;p87"/>
          <p:cNvSpPr txBox="1"/>
          <p:nvPr/>
        </p:nvSpPr>
        <p:spPr>
          <a:xfrm>
            <a:off x="4829060" y="5910866"/>
            <a:ext cx="16401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Average pay / compensation</a:t>
            </a:r>
            <a:endParaRPr sz="900">
              <a:solidFill>
                <a:schemeClr val="accent6"/>
              </a:solidFill>
              <a:latin typeface="Inter Tight Medium"/>
              <a:ea typeface="Inter Tight Medium"/>
              <a:cs typeface="Inter Tight Medium"/>
              <a:sym typeface="Inter Tight Medium"/>
            </a:endParaRPr>
          </a:p>
        </p:txBody>
      </p:sp>
      <p:sp>
        <p:nvSpPr>
          <p:cNvPr id="868" name="Google Shape;868;p87"/>
          <p:cNvSpPr txBox="1"/>
          <p:nvPr/>
        </p:nvSpPr>
        <p:spPr>
          <a:xfrm>
            <a:off x="7034856" y="555216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Overall recruitment </a:t>
            </a:r>
            <a:endParaRPr sz="900">
              <a:solidFill>
                <a:schemeClr val="accent6"/>
              </a:solidFill>
              <a:latin typeface="Inter Tight Medium"/>
              <a:ea typeface="Inter Tight Medium"/>
              <a:cs typeface="Inter Tight Medium"/>
              <a:sym typeface="Inter Tight Medium"/>
            </a:endParaRPr>
          </a:p>
        </p:txBody>
      </p:sp>
      <p:sp>
        <p:nvSpPr>
          <p:cNvPr id="869" name="Google Shape;869;p87"/>
          <p:cNvSpPr txBox="1"/>
          <p:nvPr/>
        </p:nvSpPr>
        <p:spPr>
          <a:xfrm>
            <a:off x="7034856" y="57315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HR budgets </a:t>
            </a:r>
            <a:endParaRPr sz="900">
              <a:solidFill>
                <a:schemeClr val="accent6"/>
              </a:solidFill>
              <a:latin typeface="Inter Tight Medium"/>
              <a:ea typeface="Inter Tight Medium"/>
              <a:cs typeface="Inter Tight Medium"/>
              <a:sym typeface="Inter Tight Medium"/>
            </a:endParaRPr>
          </a:p>
        </p:txBody>
      </p:sp>
      <p:sp>
        <p:nvSpPr>
          <p:cNvPr id="870" name="Google Shape;870;p87"/>
          <p:cNvSpPr txBox="1"/>
          <p:nvPr/>
        </p:nvSpPr>
        <p:spPr>
          <a:xfrm>
            <a:off x="7034860" y="5910866"/>
            <a:ext cx="16401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SemiBold"/>
                <a:ea typeface="Inter Tight SemiBold"/>
                <a:cs typeface="Inter Tight SemiBold"/>
                <a:sym typeface="Inter Tight SemiBold"/>
              </a:rPr>
              <a:t>- Average pay / compensation</a:t>
            </a:r>
            <a:endParaRPr sz="900">
              <a:solidFill>
                <a:schemeClr val="accent6"/>
              </a:solidFill>
              <a:latin typeface="Inter Tight SemiBold"/>
              <a:ea typeface="Inter Tight SemiBold"/>
              <a:cs typeface="Inter Tight SemiBold"/>
              <a:sym typeface="Inter Tight SemiBold"/>
            </a:endParaRPr>
          </a:p>
        </p:txBody>
      </p:sp>
      <p:sp>
        <p:nvSpPr>
          <p:cNvPr id="871" name="Google Shape;871;p87"/>
          <p:cNvSpPr txBox="1"/>
          <p:nvPr/>
        </p:nvSpPr>
        <p:spPr>
          <a:xfrm>
            <a:off x="4829056" y="53728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Business profitability</a:t>
            </a:r>
            <a:endParaRPr sz="900">
              <a:solidFill>
                <a:schemeClr val="accent6"/>
              </a:solidFill>
              <a:latin typeface="Inter Tight Medium"/>
              <a:ea typeface="Inter Tight Medium"/>
              <a:cs typeface="Inter Tight Medium"/>
              <a:sym typeface="Inter Tight Medium"/>
            </a:endParaRPr>
          </a:p>
        </p:txBody>
      </p:sp>
      <p:sp>
        <p:nvSpPr>
          <p:cNvPr id="872" name="Google Shape;872;p87"/>
          <p:cNvSpPr txBox="1"/>
          <p:nvPr/>
        </p:nvSpPr>
        <p:spPr>
          <a:xfrm>
            <a:off x="7034856" y="5372816"/>
            <a:ext cx="1571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900">
                <a:solidFill>
                  <a:schemeClr val="accent6"/>
                </a:solidFill>
                <a:latin typeface="Inter Tight Medium"/>
                <a:ea typeface="Inter Tight Medium"/>
                <a:cs typeface="Inter Tight Medium"/>
                <a:sym typeface="Inter Tight Medium"/>
              </a:rPr>
              <a:t>Business profitability</a:t>
            </a:r>
            <a:endParaRPr sz="900">
              <a:solidFill>
                <a:schemeClr val="accent6"/>
              </a:solidFill>
              <a:latin typeface="Inter Tight Medium"/>
              <a:ea typeface="Inter Tight Medium"/>
              <a:cs typeface="Inter Tight Medium"/>
              <a:sym typeface="Inter Tigh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77" name="Shape 877"/>
        <p:cNvGrpSpPr/>
        <p:nvPr/>
      </p:nvGrpSpPr>
      <p:grpSpPr>
        <a:xfrm>
          <a:off x="0" y="0"/>
          <a:ext cx="0" cy="0"/>
          <a:chOff x="0" y="0"/>
          <a:chExt cx="0" cy="0"/>
        </a:xfrm>
      </p:grpSpPr>
      <p:sp>
        <p:nvSpPr>
          <p:cNvPr id="878" name="Google Shape;878;p88"/>
          <p:cNvSpPr txBox="1"/>
          <p:nvPr/>
        </p:nvSpPr>
        <p:spPr>
          <a:xfrm>
            <a:off x="731520" y="342900"/>
            <a:ext cx="82296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Calibri"/>
                <a:ea typeface="Calibri"/>
                <a:cs typeface="Calibri"/>
                <a:sym typeface="Calibri"/>
              </a:rPr>
              <a:t>Theme 1: The science of better people decisions</a:t>
            </a:r>
            <a:endParaRPr/>
          </a:p>
        </p:txBody>
      </p:sp>
      <p:sp>
        <p:nvSpPr>
          <p:cNvPr id="879" name="Google Shape;879;p88"/>
          <p:cNvSpPr txBox="1"/>
          <p:nvPr/>
        </p:nvSpPr>
        <p:spPr>
          <a:xfrm>
            <a:off x="822960" y="1555955"/>
            <a:ext cx="8229600" cy="3478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The avoidable bill is big: &gt;£235k per org.</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The answer isn’t </a:t>
            </a:r>
            <a:r>
              <a:rPr lang="en-US" sz="2000">
                <a:solidFill>
                  <a:schemeClr val="dk1"/>
                </a:solidFill>
                <a:latin typeface="Calibri"/>
                <a:ea typeface="Calibri"/>
                <a:cs typeface="Calibri"/>
                <a:sym typeface="Calibri"/>
              </a:rPr>
              <a:t>‘more data,’ but disciplined decisions to reduce rework and mistakes. Yet only </a:t>
            </a:r>
            <a:r>
              <a:rPr lang="en-US" sz="2000">
                <a:solidFill>
                  <a:schemeClr val="dk1"/>
                </a:solidFill>
                <a:latin typeface="Calibri"/>
                <a:ea typeface="Calibri"/>
                <a:cs typeface="Calibri"/>
                <a:sym typeface="Calibri"/>
              </a:rPr>
              <a:t>7% of HR leaders are ‘advanced decision-makers’ (strategic data use + documented decisions).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46% struggle to leverage people data</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19% use it strategically</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13% formally review predictions</a:t>
            </a:r>
            <a:endParaRPr>
              <a:solidFill>
                <a:schemeClr val="accent5"/>
              </a:solidFill>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Simple frameworks, documentation, and reviews build a repeatable playbook for pairing judgement with evidence.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599"/>
            </a:gs>
            <a:gs pos="72000">
              <a:srgbClr val="FFEACC"/>
            </a:gs>
            <a:gs pos="100000">
              <a:srgbClr val="FFFFFF"/>
            </a:gs>
          </a:gsLst>
          <a:lin ang="5400012" scaled="0"/>
        </a:gradFill>
      </p:bgPr>
    </p:bg>
    <p:spTree>
      <p:nvGrpSpPr>
        <p:cNvPr id="883" name="Shape 883"/>
        <p:cNvGrpSpPr/>
        <p:nvPr/>
      </p:nvGrpSpPr>
      <p:grpSpPr>
        <a:xfrm>
          <a:off x="0" y="0"/>
          <a:ext cx="0" cy="0"/>
          <a:chOff x="0" y="0"/>
          <a:chExt cx="0" cy="0"/>
        </a:xfrm>
      </p:grpSpPr>
      <p:sp>
        <p:nvSpPr>
          <p:cNvPr id="884" name="Google Shape;884;p89"/>
          <p:cNvSpPr/>
          <p:nvPr/>
        </p:nvSpPr>
        <p:spPr>
          <a:xfrm>
            <a:off x="4283353" y="2929502"/>
            <a:ext cx="2187300" cy="1909200"/>
          </a:xfrm>
          <a:prstGeom prst="roundRect">
            <a:avLst>
              <a:gd fmla="val 8693" name="adj"/>
            </a:avLst>
          </a:prstGeom>
          <a:solidFill>
            <a:srgbClr val="FFFFFF">
              <a:alpha val="56330"/>
            </a:srgbClr>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85" name="Google Shape;885;p89"/>
          <p:cNvSpPr/>
          <p:nvPr/>
        </p:nvSpPr>
        <p:spPr>
          <a:xfrm>
            <a:off x="6594633" y="2929502"/>
            <a:ext cx="2187300" cy="1909200"/>
          </a:xfrm>
          <a:prstGeom prst="roundRect">
            <a:avLst>
              <a:gd fmla="val 8693" name="adj"/>
            </a:avLst>
          </a:prstGeom>
          <a:solidFill>
            <a:srgbClr val="801A00"/>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86" name="Google Shape;886;p89"/>
          <p:cNvSpPr/>
          <p:nvPr/>
        </p:nvSpPr>
        <p:spPr>
          <a:xfrm>
            <a:off x="6594633" y="899905"/>
            <a:ext cx="2187300" cy="1909200"/>
          </a:xfrm>
          <a:prstGeom prst="roundRect">
            <a:avLst>
              <a:gd fmla="val 8693" name="adj"/>
            </a:avLst>
          </a:prstGeom>
          <a:solidFill>
            <a:srgbClr val="FFFFFF">
              <a:alpha val="56330"/>
            </a:srgbClr>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87" name="Google Shape;887;p89"/>
          <p:cNvSpPr/>
          <p:nvPr/>
        </p:nvSpPr>
        <p:spPr>
          <a:xfrm>
            <a:off x="4283353" y="877825"/>
            <a:ext cx="2187300" cy="1909200"/>
          </a:xfrm>
          <a:prstGeom prst="roundRect">
            <a:avLst>
              <a:gd fmla="val 8693" name="adj"/>
            </a:avLst>
          </a:prstGeom>
          <a:solidFill>
            <a:srgbClr val="FFFFFF">
              <a:alpha val="56330"/>
            </a:srgbClr>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88" name="Google Shape;888;p89"/>
          <p:cNvSpPr txBox="1"/>
          <p:nvPr/>
        </p:nvSpPr>
        <p:spPr>
          <a:xfrm>
            <a:off x="238000" y="217250"/>
            <a:ext cx="3887100" cy="11463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801A00"/>
                </a:solidFill>
                <a:latin typeface="Inter Tight SemiBold"/>
                <a:ea typeface="Inter Tight SemiBold"/>
                <a:cs typeface="Inter Tight SemiBold"/>
                <a:sym typeface="Inter Tight SemiBold"/>
              </a:rPr>
              <a:t>Theme 1: </a:t>
            </a:r>
            <a:br>
              <a:rPr lang="en-US" sz="2275">
                <a:solidFill>
                  <a:schemeClr val="accent5"/>
                </a:solidFill>
                <a:latin typeface="Inter Tight SemiBold"/>
                <a:ea typeface="Inter Tight SemiBold"/>
                <a:cs typeface="Inter Tight SemiBold"/>
                <a:sym typeface="Inter Tight SemiBold"/>
              </a:rPr>
            </a:br>
            <a:r>
              <a:rPr lang="en-US" sz="2275">
                <a:solidFill>
                  <a:schemeClr val="accent5"/>
                </a:solidFill>
                <a:latin typeface="Inter Tight SemiBold"/>
                <a:ea typeface="Inter Tight SemiBold"/>
                <a:cs typeface="Inter Tight SemiBold"/>
                <a:sym typeface="Inter Tight SemiBold"/>
              </a:rPr>
              <a:t>The science of better people decisions</a:t>
            </a:r>
            <a:endParaRPr sz="2275">
              <a:solidFill>
                <a:schemeClr val="accent5"/>
              </a:solidFill>
              <a:latin typeface="Inter Tight SemiBold"/>
              <a:ea typeface="Inter Tight SemiBold"/>
              <a:cs typeface="Inter Tight SemiBold"/>
              <a:sym typeface="Inter Tight SemiBold"/>
            </a:endParaRPr>
          </a:p>
        </p:txBody>
      </p:sp>
      <p:sp>
        <p:nvSpPr>
          <p:cNvPr id="889" name="Google Shape;889;p89"/>
          <p:cNvSpPr txBox="1"/>
          <p:nvPr/>
        </p:nvSpPr>
        <p:spPr>
          <a:xfrm>
            <a:off x="4283300" y="1194421"/>
            <a:ext cx="2187300" cy="825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19"/>
              <a:buNone/>
            </a:pPr>
            <a:r>
              <a:rPr lang="en-US" sz="5365">
                <a:solidFill>
                  <a:srgbClr val="801A00"/>
                </a:solidFill>
                <a:latin typeface="Inter Tight SemiBold"/>
                <a:ea typeface="Inter Tight SemiBold"/>
                <a:cs typeface="Inter Tight SemiBold"/>
                <a:sym typeface="Inter Tight SemiBold"/>
              </a:rPr>
              <a:t>13</a:t>
            </a:r>
            <a:r>
              <a:rPr lang="en-US" sz="3468">
                <a:solidFill>
                  <a:srgbClr val="801A00"/>
                </a:solidFill>
                <a:latin typeface="Inter Tight SemiBold"/>
                <a:ea typeface="Inter Tight SemiBold"/>
                <a:cs typeface="Inter Tight SemiBold"/>
                <a:sym typeface="Inter Tight SemiBold"/>
              </a:rPr>
              <a:t>%</a:t>
            </a:r>
            <a:endParaRPr sz="3468">
              <a:solidFill>
                <a:srgbClr val="801A00"/>
              </a:solidFill>
              <a:latin typeface="Inter Tight SemiBold"/>
              <a:ea typeface="Inter Tight SemiBold"/>
              <a:cs typeface="Inter Tight SemiBold"/>
              <a:sym typeface="Inter Tight SemiBold"/>
            </a:endParaRPr>
          </a:p>
        </p:txBody>
      </p:sp>
      <p:pic>
        <p:nvPicPr>
          <p:cNvPr id="890" name="Google Shape;890;p89" title="Context.png"/>
          <p:cNvPicPr preferRelativeResize="0"/>
          <p:nvPr/>
        </p:nvPicPr>
        <p:blipFill rotWithShape="1">
          <a:blip r:embed="rId3">
            <a:alphaModFix/>
          </a:blip>
          <a:srcRect b="8884" l="12540" r="12548" t="11580"/>
          <a:stretch/>
        </p:blipFill>
        <p:spPr>
          <a:xfrm>
            <a:off x="342900" y="3021900"/>
            <a:ext cx="3816300" cy="1816800"/>
          </a:xfrm>
          <a:prstGeom prst="roundRect">
            <a:avLst>
              <a:gd fmla="val 5302" name="adj"/>
            </a:avLst>
          </a:prstGeom>
          <a:noFill/>
          <a:ln>
            <a:noFill/>
          </a:ln>
        </p:spPr>
      </p:pic>
      <p:sp>
        <p:nvSpPr>
          <p:cNvPr id="891" name="Google Shape;891;p89"/>
          <p:cNvSpPr txBox="1"/>
          <p:nvPr/>
        </p:nvSpPr>
        <p:spPr>
          <a:xfrm>
            <a:off x="343075" y="3496875"/>
            <a:ext cx="3816300" cy="8730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9"/>
              <a:buNone/>
            </a:pPr>
            <a:r>
              <a:rPr lang="en-US" sz="5671">
                <a:solidFill>
                  <a:srgbClr val="FFFFFF"/>
                </a:solidFill>
                <a:latin typeface="Inter Tight SemiBold"/>
                <a:ea typeface="Inter Tight SemiBold"/>
                <a:cs typeface="Inter Tight SemiBold"/>
                <a:sym typeface="Inter Tight SemiBold"/>
              </a:rPr>
              <a:t>&gt;£235k</a:t>
            </a:r>
            <a:endParaRPr sz="5671">
              <a:solidFill>
                <a:srgbClr val="FFFFFF"/>
              </a:solidFill>
              <a:latin typeface="Inter Tight SemiBold"/>
              <a:ea typeface="Inter Tight SemiBold"/>
              <a:cs typeface="Inter Tight SemiBold"/>
              <a:sym typeface="Inter Tight SemiBold"/>
            </a:endParaRPr>
          </a:p>
        </p:txBody>
      </p:sp>
      <p:sp>
        <p:nvSpPr>
          <p:cNvPr id="892" name="Google Shape;892;p89"/>
          <p:cNvSpPr txBox="1"/>
          <p:nvPr/>
        </p:nvSpPr>
        <p:spPr>
          <a:xfrm>
            <a:off x="342900" y="3249400"/>
            <a:ext cx="3816300" cy="184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The avoidable bill is big:</a:t>
            </a:r>
            <a:endParaRPr sz="1200">
              <a:solidFill>
                <a:srgbClr val="FFFFFF"/>
              </a:solidFill>
              <a:latin typeface="Inter Tight SemiBold"/>
              <a:ea typeface="Inter Tight SemiBold"/>
              <a:cs typeface="Inter Tight SemiBold"/>
              <a:sym typeface="Inter Tight SemiBold"/>
            </a:endParaRPr>
          </a:p>
        </p:txBody>
      </p:sp>
      <p:sp>
        <p:nvSpPr>
          <p:cNvPr id="893" name="Google Shape;893;p89"/>
          <p:cNvSpPr txBox="1"/>
          <p:nvPr/>
        </p:nvSpPr>
        <p:spPr>
          <a:xfrm>
            <a:off x="370475" y="1638150"/>
            <a:ext cx="30966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The answer isn’t ‘more data,’ but disciplined decisions to reduce rework and mistakes. Yet only 7% of HR leaders are ‘advanced decision-makers’ (strategic data use + documented decisions).</a:t>
            </a:r>
            <a:endParaRPr sz="1100">
              <a:solidFill>
                <a:schemeClr val="accent5"/>
              </a:solidFill>
              <a:latin typeface="Inter Tight Medium"/>
              <a:ea typeface="Inter Tight Medium"/>
              <a:cs typeface="Inter Tight Medium"/>
              <a:sym typeface="Inter Tight Medium"/>
            </a:endParaRPr>
          </a:p>
        </p:txBody>
      </p:sp>
      <p:sp>
        <p:nvSpPr>
          <p:cNvPr id="894" name="Google Shape;894;p89"/>
          <p:cNvSpPr txBox="1"/>
          <p:nvPr/>
        </p:nvSpPr>
        <p:spPr>
          <a:xfrm>
            <a:off x="4476763" y="2082369"/>
            <a:ext cx="1800300" cy="388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61">
                <a:solidFill>
                  <a:schemeClr val="accent5"/>
                </a:solidFill>
                <a:latin typeface="Inter Tight Medium"/>
                <a:ea typeface="Inter Tight Medium"/>
                <a:cs typeface="Inter Tight Medium"/>
                <a:sym typeface="Inter Tight Medium"/>
              </a:rPr>
              <a:t>f</a:t>
            </a:r>
            <a:r>
              <a:rPr lang="en-US" sz="1261">
                <a:solidFill>
                  <a:schemeClr val="accent5"/>
                </a:solidFill>
                <a:latin typeface="Inter Tight Medium"/>
                <a:ea typeface="Inter Tight Medium"/>
                <a:cs typeface="Inter Tight Medium"/>
                <a:sym typeface="Inter Tight Medium"/>
              </a:rPr>
              <a:t>ormally review predictions</a:t>
            </a:r>
            <a:endParaRPr sz="1261">
              <a:solidFill>
                <a:schemeClr val="accent5"/>
              </a:solidFill>
              <a:latin typeface="Inter Tight Medium"/>
              <a:ea typeface="Inter Tight Medium"/>
              <a:cs typeface="Inter Tight Medium"/>
              <a:sym typeface="Inter Tight Medium"/>
            </a:endParaRPr>
          </a:p>
        </p:txBody>
      </p:sp>
      <p:sp>
        <p:nvSpPr>
          <p:cNvPr id="895" name="Google Shape;895;p89"/>
          <p:cNvSpPr txBox="1"/>
          <p:nvPr/>
        </p:nvSpPr>
        <p:spPr>
          <a:xfrm>
            <a:off x="6813421" y="3331201"/>
            <a:ext cx="1749600" cy="1164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61">
                <a:solidFill>
                  <a:srgbClr val="FFFFFF"/>
                </a:solidFill>
                <a:latin typeface="Inter Tight SemiBold"/>
                <a:ea typeface="Inter Tight SemiBold"/>
                <a:cs typeface="Inter Tight SemiBold"/>
                <a:sym typeface="Inter Tight SemiBold"/>
              </a:rPr>
              <a:t>Simple frameworks, documentation, and reviews build a repeatable playbook for pairing judgement with evidence.</a:t>
            </a:r>
            <a:endParaRPr sz="1261">
              <a:solidFill>
                <a:srgbClr val="FFFFFF"/>
              </a:solidFill>
              <a:latin typeface="Inter Tight SemiBold"/>
              <a:ea typeface="Inter Tight SemiBold"/>
              <a:cs typeface="Inter Tight SemiBold"/>
              <a:sym typeface="Inter Tight SemiBold"/>
            </a:endParaRPr>
          </a:p>
        </p:txBody>
      </p:sp>
      <p:sp>
        <p:nvSpPr>
          <p:cNvPr id="896" name="Google Shape;896;p89"/>
          <p:cNvSpPr txBox="1"/>
          <p:nvPr/>
        </p:nvSpPr>
        <p:spPr>
          <a:xfrm>
            <a:off x="342900" y="4426400"/>
            <a:ext cx="3816300" cy="184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per org in the last year</a:t>
            </a:r>
            <a:endParaRPr sz="1200">
              <a:solidFill>
                <a:srgbClr val="FFFFFF"/>
              </a:solidFill>
              <a:latin typeface="Inter Tight SemiBold"/>
              <a:ea typeface="Inter Tight SemiBold"/>
              <a:cs typeface="Inter Tight SemiBold"/>
              <a:sym typeface="Inter Tight SemiBold"/>
            </a:endParaRPr>
          </a:p>
        </p:txBody>
      </p:sp>
      <p:sp>
        <p:nvSpPr>
          <p:cNvPr id="897" name="Google Shape;897;p89"/>
          <p:cNvSpPr txBox="1"/>
          <p:nvPr/>
        </p:nvSpPr>
        <p:spPr>
          <a:xfrm>
            <a:off x="6594640" y="1194421"/>
            <a:ext cx="2187300" cy="825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19"/>
              <a:buNone/>
            </a:pPr>
            <a:r>
              <a:rPr lang="en-US" sz="5365">
                <a:solidFill>
                  <a:srgbClr val="801A00"/>
                </a:solidFill>
                <a:latin typeface="Inter Tight SemiBold"/>
                <a:ea typeface="Inter Tight SemiBold"/>
                <a:cs typeface="Inter Tight SemiBold"/>
                <a:sym typeface="Inter Tight SemiBold"/>
              </a:rPr>
              <a:t>19</a:t>
            </a:r>
            <a:r>
              <a:rPr lang="en-US" sz="3468">
                <a:solidFill>
                  <a:srgbClr val="801A00"/>
                </a:solidFill>
                <a:latin typeface="Inter Tight SemiBold"/>
                <a:ea typeface="Inter Tight SemiBold"/>
                <a:cs typeface="Inter Tight SemiBold"/>
                <a:sym typeface="Inter Tight SemiBold"/>
              </a:rPr>
              <a:t>%</a:t>
            </a:r>
            <a:endParaRPr sz="3468">
              <a:solidFill>
                <a:srgbClr val="801A00"/>
              </a:solidFill>
              <a:latin typeface="Inter Tight SemiBold"/>
              <a:ea typeface="Inter Tight SemiBold"/>
              <a:cs typeface="Inter Tight SemiBold"/>
              <a:sym typeface="Inter Tight SemiBold"/>
            </a:endParaRPr>
          </a:p>
        </p:txBody>
      </p:sp>
      <p:sp>
        <p:nvSpPr>
          <p:cNvPr id="898" name="Google Shape;898;p89"/>
          <p:cNvSpPr txBox="1"/>
          <p:nvPr/>
        </p:nvSpPr>
        <p:spPr>
          <a:xfrm>
            <a:off x="6788103" y="2082369"/>
            <a:ext cx="1800300" cy="1941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Clr>
                <a:schemeClr val="accent5"/>
              </a:buClr>
              <a:buSzPts val="1156"/>
              <a:buFont typeface="Arial"/>
              <a:buNone/>
            </a:pPr>
            <a:r>
              <a:rPr lang="en-US" sz="1261">
                <a:solidFill>
                  <a:schemeClr val="accent5"/>
                </a:solidFill>
                <a:latin typeface="Inter Tight Medium"/>
                <a:ea typeface="Inter Tight Medium"/>
                <a:cs typeface="Inter Tight Medium"/>
                <a:sym typeface="Inter Tight Medium"/>
              </a:rPr>
              <a:t>u</a:t>
            </a:r>
            <a:r>
              <a:rPr lang="en-US" sz="1261">
                <a:solidFill>
                  <a:schemeClr val="accent5"/>
                </a:solidFill>
                <a:latin typeface="Inter Tight Medium"/>
                <a:ea typeface="Inter Tight Medium"/>
                <a:cs typeface="Inter Tight Medium"/>
                <a:sym typeface="Inter Tight Medium"/>
              </a:rPr>
              <a:t>se data strategically</a:t>
            </a:r>
            <a:endParaRPr sz="1261">
              <a:solidFill>
                <a:schemeClr val="accent5"/>
              </a:solidFill>
              <a:latin typeface="Inter Tight Medium"/>
              <a:ea typeface="Inter Tight Medium"/>
              <a:cs typeface="Inter Tight Medium"/>
              <a:sym typeface="Inter Tight Medium"/>
            </a:endParaRPr>
          </a:p>
        </p:txBody>
      </p:sp>
      <p:sp>
        <p:nvSpPr>
          <p:cNvPr id="899" name="Google Shape;899;p89"/>
          <p:cNvSpPr txBox="1"/>
          <p:nvPr/>
        </p:nvSpPr>
        <p:spPr>
          <a:xfrm>
            <a:off x="4283300" y="3246086"/>
            <a:ext cx="2187300" cy="825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19"/>
              <a:buNone/>
            </a:pPr>
            <a:r>
              <a:rPr lang="en-US" sz="5365">
                <a:solidFill>
                  <a:srgbClr val="801A00"/>
                </a:solidFill>
                <a:latin typeface="Inter Tight SemiBold"/>
                <a:ea typeface="Inter Tight SemiBold"/>
                <a:cs typeface="Inter Tight SemiBold"/>
                <a:sym typeface="Inter Tight SemiBold"/>
              </a:rPr>
              <a:t>46</a:t>
            </a:r>
            <a:r>
              <a:rPr lang="en-US" sz="3468">
                <a:solidFill>
                  <a:srgbClr val="801A00"/>
                </a:solidFill>
                <a:latin typeface="Inter Tight SemiBold"/>
                <a:ea typeface="Inter Tight SemiBold"/>
                <a:cs typeface="Inter Tight SemiBold"/>
                <a:sym typeface="Inter Tight SemiBold"/>
              </a:rPr>
              <a:t>%</a:t>
            </a:r>
            <a:endParaRPr sz="3468">
              <a:solidFill>
                <a:srgbClr val="801A00"/>
              </a:solidFill>
              <a:latin typeface="Inter Tight SemiBold"/>
              <a:ea typeface="Inter Tight SemiBold"/>
              <a:cs typeface="Inter Tight SemiBold"/>
              <a:sym typeface="Inter Tight SemiBold"/>
            </a:endParaRPr>
          </a:p>
        </p:txBody>
      </p:sp>
      <p:sp>
        <p:nvSpPr>
          <p:cNvPr id="900" name="Google Shape;900;p89"/>
          <p:cNvSpPr txBox="1"/>
          <p:nvPr/>
        </p:nvSpPr>
        <p:spPr>
          <a:xfrm>
            <a:off x="4476763" y="4134034"/>
            <a:ext cx="1800300" cy="388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261">
                <a:solidFill>
                  <a:schemeClr val="accent5"/>
                </a:solidFill>
                <a:latin typeface="Inter Tight Medium"/>
                <a:ea typeface="Inter Tight Medium"/>
                <a:cs typeface="Inter Tight Medium"/>
                <a:sym typeface="Inter Tight Medium"/>
              </a:rPr>
              <a:t>s</a:t>
            </a:r>
            <a:r>
              <a:rPr lang="en-US" sz="1261">
                <a:solidFill>
                  <a:schemeClr val="accent5"/>
                </a:solidFill>
                <a:latin typeface="Inter Tight Medium"/>
                <a:ea typeface="Inter Tight Medium"/>
                <a:cs typeface="Inter Tight Medium"/>
                <a:sym typeface="Inter Tight Medium"/>
              </a:rPr>
              <a:t>truggle to leverage people data</a:t>
            </a:r>
            <a:endParaRPr sz="1261">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05" name="Shape 905"/>
        <p:cNvGrpSpPr/>
        <p:nvPr/>
      </p:nvGrpSpPr>
      <p:grpSpPr>
        <a:xfrm>
          <a:off x="0" y="0"/>
          <a:ext cx="0" cy="0"/>
          <a:chOff x="0" y="0"/>
          <a:chExt cx="0" cy="0"/>
        </a:xfrm>
      </p:grpSpPr>
      <p:sp>
        <p:nvSpPr>
          <p:cNvPr id="906" name="Google Shape;906;p90"/>
          <p:cNvSpPr txBox="1"/>
          <p:nvPr/>
        </p:nvSpPr>
        <p:spPr>
          <a:xfrm>
            <a:off x="731520" y="342900"/>
            <a:ext cx="8229600" cy="86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500">
                <a:solidFill>
                  <a:schemeClr val="dk1"/>
                </a:solidFill>
                <a:latin typeface="Calibri"/>
                <a:ea typeface="Calibri"/>
                <a:cs typeface="Calibri"/>
                <a:sym typeface="Calibri"/>
              </a:rPr>
              <a:t>Unlocking performance: Where advanced decision-makers stand out</a:t>
            </a:r>
            <a:endParaRPr sz="700"/>
          </a:p>
        </p:txBody>
      </p:sp>
      <p:sp>
        <p:nvSpPr>
          <p:cNvPr id="907" name="Google Shape;907;p90"/>
          <p:cNvSpPr txBox="1"/>
          <p:nvPr/>
        </p:nvSpPr>
        <p:spPr>
          <a:xfrm>
            <a:off x="822960" y="1319855"/>
            <a:ext cx="8229600" cy="2503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000">
                <a:solidFill>
                  <a:schemeClr val="accent5"/>
                </a:solidFill>
                <a:highlight>
                  <a:srgbClr val="00FFFF"/>
                </a:highlight>
                <a:latin typeface="Calibri"/>
                <a:ea typeface="Calibri"/>
                <a:cs typeface="Calibri"/>
                <a:sym typeface="Calibri"/>
              </a:rPr>
              <a:t>INFOGRAPHIC</a:t>
            </a:r>
            <a:endParaRPr sz="2000">
              <a:solidFill>
                <a:schemeClr val="accent5"/>
              </a:solidFill>
              <a:highlight>
                <a:srgbClr val="00FFFF"/>
              </a:highlight>
              <a:latin typeface="Calibri"/>
              <a:ea typeface="Calibri"/>
              <a:cs typeface="Calibri"/>
              <a:sym typeface="Calibri"/>
            </a:endParaRPr>
          </a:p>
          <a:p>
            <a:pPr indent="-342900" lvl="0" marL="342900" rtl="0" algn="l">
              <a:spcBef>
                <a:spcPts val="0"/>
              </a:spcBef>
              <a:spcAft>
                <a:spcPts val="0"/>
              </a:spcAft>
              <a:buClr>
                <a:schemeClr val="accent5"/>
              </a:buClr>
              <a:buSzPts val="2000"/>
              <a:buChar char="•"/>
            </a:pPr>
            <a:r>
              <a:rPr lang="en-US" sz="2000">
                <a:solidFill>
                  <a:schemeClr val="accent5"/>
                </a:solidFill>
                <a:latin typeface="Calibri"/>
                <a:ea typeface="Calibri"/>
                <a:cs typeface="Calibri"/>
                <a:sym typeface="Calibri"/>
              </a:rPr>
              <a:t>Very high business performance: 48% vs 18%</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Very high engagement: 45% vs 18%</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Turnover prediction confidence: 76% vs 51%</a:t>
            </a:r>
            <a:endParaRPr sz="32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Formal prediction reviews: 46% vs 10%</a:t>
            </a:r>
            <a:endParaRPr sz="20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HR valued and trusted: 90% vs 69%</a:t>
            </a:r>
            <a:endParaRPr sz="2000">
              <a:solidFill>
                <a:schemeClr val="accent5"/>
              </a:solidFill>
              <a:latin typeface="Calibri"/>
              <a:ea typeface="Calibri"/>
              <a:cs typeface="Calibri"/>
              <a:sym typeface="Calibri"/>
            </a:endParaRPr>
          </a:p>
          <a:p>
            <a:pPr indent="-342900" lvl="0" marL="342900" rtl="0" algn="l">
              <a:spcBef>
                <a:spcPts val="400"/>
              </a:spcBef>
              <a:spcAft>
                <a:spcPts val="0"/>
              </a:spcAft>
              <a:buClr>
                <a:schemeClr val="accent5"/>
              </a:buClr>
              <a:buSzPts val="2000"/>
              <a:buChar char="•"/>
            </a:pPr>
            <a:r>
              <a:rPr lang="en-US" sz="2000">
                <a:solidFill>
                  <a:schemeClr val="accent5"/>
                </a:solidFill>
                <a:latin typeface="Calibri"/>
                <a:ea typeface="Calibri"/>
                <a:cs typeface="Calibri"/>
                <a:sym typeface="Calibri"/>
              </a:rPr>
              <a:t>HR trusted by leadership: 88% vs 67%</a:t>
            </a:r>
            <a:endParaRPr sz="2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ersonio 2.0 Sunset Bloom">
  <a:themeElements>
    <a:clrScheme name="Simple Light">
      <a:dk1>
        <a:srgbClr val="320F3D"/>
      </a:dk1>
      <a:lt1>
        <a:srgbClr val="F5DCD6"/>
      </a:lt1>
      <a:dk2>
        <a:srgbClr val="B85CD6"/>
      </a:dk2>
      <a:lt2>
        <a:srgbClr val="C885E0"/>
      </a:lt2>
      <a:accent1>
        <a:srgbClr val="EDD6F5"/>
      </a:accent1>
      <a:accent2>
        <a:srgbClr val="F8EFFB"/>
      </a:accent2>
      <a:accent3>
        <a:srgbClr val="FF5F33"/>
      </a:accent3>
      <a:accent4>
        <a:srgbClr val="531A66"/>
      </a:accent4>
      <a:accent5>
        <a:srgbClr val="000000"/>
      </a:accent5>
      <a:accent6>
        <a:srgbClr val="404040"/>
      </a:accent6>
      <a:hlink>
        <a:srgbClr val="B85CD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